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embeddedFontLst>
    <p:embeddedFont>
      <p:font typeface="Raleway"/>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1" roundtripDataSignature="AMtx7mgnWZOh/hZbJjM1dpwpEntzFSg9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Raleway-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fab3ae552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fab3ae55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fab3ae55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9fab3ae552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9fab3ae552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9fab3ae55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fab3ae552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9fab3ae55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fab3ae552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fab3ae55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from ARIMA definition</a:t>
            </a:r>
            <a:endParaRPr/>
          </a:p>
        </p:txBody>
      </p:sp>
      <p:sp>
        <p:nvSpPr>
          <p:cNvPr id="203" name="Google Shape;20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febe5bf67_1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from ARIMA definition</a:t>
            </a:r>
            <a:endParaRPr/>
          </a:p>
        </p:txBody>
      </p:sp>
      <p:sp>
        <p:nvSpPr>
          <p:cNvPr id="214" name="Google Shape;214;g29febe5bf67_1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f7ea4f1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9f7ea4f14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febe5bf67_1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from ARIMA definition</a:t>
            </a:r>
            <a:endParaRPr/>
          </a:p>
        </p:txBody>
      </p:sp>
      <p:sp>
        <p:nvSpPr>
          <p:cNvPr id="239" name="Google Shape;239;g29febe5bf67_1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9febe5bf67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9febe5bf67_1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febe5bf6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9febe5bf67_1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febe5bf67_1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29febe5bf67_13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chemeClr val="dk1"/>
                </a:solidFill>
              </a:rPr>
              <a:t> </a:t>
            </a:r>
            <a:endParaRPr sz="1000">
              <a:solidFill>
                <a:schemeClr val="dk1"/>
              </a:solidFill>
            </a:endParaRPr>
          </a:p>
          <a:p>
            <a:pPr indent="0" lvl="0" marL="0" rtl="0" algn="l">
              <a:spcBef>
                <a:spcPts val="0"/>
              </a:spcBef>
              <a:spcAft>
                <a:spcPts val="0"/>
              </a:spcAft>
              <a:buNone/>
            </a:pPr>
            <a:r>
              <a:t/>
            </a:r>
            <a:endParaRPr/>
          </a:p>
        </p:txBody>
      </p:sp>
      <p:sp>
        <p:nvSpPr>
          <p:cNvPr id="138" name="Google Shape;13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9834500" y="2287826"/>
            <a:ext cx="7132200" cy="2788800"/>
          </a:xfrm>
          <a:prstGeom prst="rect">
            <a:avLst/>
          </a:prstGeom>
          <a:noFill/>
          <a:ln>
            <a:noFill/>
          </a:ln>
        </p:spPr>
        <p:txBody>
          <a:bodyPr anchorCtr="0" anchor="t" bIns="0" lIns="0" spcFirstLastPara="1" rIns="0" wrap="square" tIns="0">
            <a:spAutoFit/>
          </a:bodyPr>
          <a:lstStyle/>
          <a:p>
            <a:pPr indent="0" lvl="0" marL="0" marR="0" rtl="0" algn="ctr">
              <a:lnSpc>
                <a:spcPct val="123002"/>
              </a:lnSpc>
              <a:spcBef>
                <a:spcPts val="0"/>
              </a:spcBef>
              <a:spcAft>
                <a:spcPts val="0"/>
              </a:spcAft>
              <a:buNone/>
            </a:pPr>
            <a:r>
              <a:rPr lang="en-US" sz="8125">
                <a:solidFill>
                  <a:srgbClr val="0C090A"/>
                </a:solidFill>
              </a:rPr>
              <a:t>Understanding Traffic</a:t>
            </a:r>
            <a:endParaRPr sz="100"/>
          </a:p>
        </p:txBody>
      </p:sp>
      <p:sp>
        <p:nvSpPr>
          <p:cNvPr id="85" name="Google Shape;85;p1"/>
          <p:cNvSpPr/>
          <p:nvPr/>
        </p:nvSpPr>
        <p:spPr>
          <a:xfrm>
            <a:off x="0" y="0"/>
            <a:ext cx="8134881" cy="10288022"/>
          </a:xfrm>
          <a:custGeom>
            <a:rect b="b" l="l" r="r" t="t"/>
            <a:pathLst>
              <a:path extrusionOk="0" h="11859391" w="8723733">
                <a:moveTo>
                  <a:pt x="0" y="0"/>
                </a:moveTo>
                <a:lnTo>
                  <a:pt x="8723733" y="0"/>
                </a:lnTo>
                <a:lnTo>
                  <a:pt x="8723733" y="11859391"/>
                </a:lnTo>
                <a:lnTo>
                  <a:pt x="0" y="11859391"/>
                </a:lnTo>
                <a:lnTo>
                  <a:pt x="0" y="0"/>
                </a:lnTo>
                <a:close/>
              </a:path>
            </a:pathLst>
          </a:custGeom>
          <a:blipFill rotWithShape="1">
            <a:blip r:embed="rId3">
              <a:alphaModFix/>
            </a:blip>
            <a:stretch>
              <a:fillRect b="-2756" l="-4939" r="-3225" t="-2689"/>
            </a:stretch>
          </a:blipFill>
          <a:ln>
            <a:noFill/>
          </a:ln>
        </p:spPr>
      </p:sp>
      <p:sp>
        <p:nvSpPr>
          <p:cNvPr id="86" name="Google Shape;86;p1"/>
          <p:cNvSpPr txBox="1"/>
          <p:nvPr/>
        </p:nvSpPr>
        <p:spPr>
          <a:xfrm>
            <a:off x="10252706" y="6182872"/>
            <a:ext cx="6295800" cy="23391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US" sz="3999">
                <a:solidFill>
                  <a:srgbClr val="0C090A"/>
                </a:solidFill>
                <a:latin typeface="Raleway"/>
                <a:ea typeface="Raleway"/>
                <a:cs typeface="Raleway"/>
                <a:sym typeface="Raleway"/>
              </a:rPr>
              <a:t>Anvita Nagireddi, Jenna Odom, Rankin Odister, Vaish Pulla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9fab3ae552_0_16"/>
          <p:cNvSpPr txBox="1"/>
          <p:nvPr/>
        </p:nvSpPr>
        <p:spPr>
          <a:xfrm>
            <a:off x="622400" y="2376700"/>
            <a:ext cx="8318400" cy="644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800">
                <a:solidFill>
                  <a:schemeClr val="dk1"/>
                </a:solidFill>
              </a:rPr>
              <a:t> Made predictions on both the training and testing sets.</a:t>
            </a:r>
            <a:endParaRPr sz="2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2800">
                <a:solidFill>
                  <a:schemeClr val="dk1"/>
                </a:solidFill>
              </a:rPr>
              <a:t> Calculated R2 Scores for training and testing to evaluate model performance. (Training R2 Score: 0.9985725315666825 Testing R2 Score: 0.9977704145531208)</a:t>
            </a:r>
            <a:endParaRPr sz="2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2800">
                <a:solidFill>
                  <a:schemeClr val="dk1"/>
                </a:solidFill>
              </a:rPr>
              <a:t> Displayed the evaluation metrics, showing the goodness of fit of the model.</a:t>
            </a:r>
            <a:endParaRPr sz="2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2800">
                <a:solidFill>
                  <a:schemeClr val="dk1"/>
                </a:solidFill>
              </a:rPr>
              <a:t>Computed and visualized the correlation matrix.</a:t>
            </a:r>
            <a:endParaRPr sz="2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2800">
                <a:solidFill>
                  <a:schemeClr val="dk1"/>
                </a:solidFill>
              </a:rPr>
              <a:t> Visualized the covariance matrix.</a:t>
            </a:r>
            <a:endParaRPr sz="2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2800">
                <a:solidFill>
                  <a:schemeClr val="dk1"/>
                </a:solidFill>
              </a:rPr>
              <a:t> Analyzed relationships and patterns among variables</a:t>
            </a:r>
            <a:endParaRPr sz="2800">
              <a:solidFill>
                <a:schemeClr val="dk1"/>
              </a:solidFill>
            </a:endParaRPr>
          </a:p>
          <a:p>
            <a:pPr indent="0" lvl="0" marL="0" rtl="0" algn="l">
              <a:lnSpc>
                <a:spcPct val="115000"/>
              </a:lnSpc>
              <a:spcBef>
                <a:spcPts val="0"/>
              </a:spcBef>
              <a:spcAft>
                <a:spcPts val="0"/>
              </a:spcAft>
              <a:buNone/>
            </a:pPr>
            <a:r>
              <a:t/>
            </a:r>
            <a:endParaRPr sz="2050">
              <a:solidFill>
                <a:schemeClr val="dk1"/>
              </a:solidFill>
              <a:highlight>
                <a:srgbClr val="FFFFFF"/>
              </a:highlight>
            </a:endParaRPr>
          </a:p>
        </p:txBody>
      </p:sp>
      <p:pic>
        <p:nvPicPr>
          <p:cNvPr id="158" name="Google Shape;158;g29fab3ae552_0_16"/>
          <p:cNvPicPr preferRelativeResize="0"/>
          <p:nvPr/>
        </p:nvPicPr>
        <p:blipFill>
          <a:blip r:embed="rId3">
            <a:alphaModFix/>
          </a:blip>
          <a:stretch>
            <a:fillRect/>
          </a:stretch>
        </p:blipFill>
        <p:spPr>
          <a:xfrm>
            <a:off x="9093200" y="1831325"/>
            <a:ext cx="8750750" cy="766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162" name="Shape 162"/>
        <p:cNvGrpSpPr/>
        <p:nvPr/>
      </p:nvGrpSpPr>
      <p:grpSpPr>
        <a:xfrm>
          <a:off x="0" y="0"/>
          <a:ext cx="0" cy="0"/>
          <a:chOff x="0" y="0"/>
          <a:chExt cx="0" cy="0"/>
        </a:xfrm>
      </p:grpSpPr>
      <p:sp>
        <p:nvSpPr>
          <p:cNvPr id="163" name="Google Shape;163;g29fab3ae552_1_8"/>
          <p:cNvSpPr/>
          <p:nvPr/>
        </p:nvSpPr>
        <p:spPr>
          <a:xfrm>
            <a:off x="10301902" y="0"/>
            <a:ext cx="7986098" cy="10287000"/>
          </a:xfrm>
          <a:custGeom>
            <a:rect b="b" l="l" r="r" t="t"/>
            <a:pathLst>
              <a:path extrusionOk="0" h="10287000" w="7986098">
                <a:moveTo>
                  <a:pt x="0" y="0"/>
                </a:moveTo>
                <a:lnTo>
                  <a:pt x="7986098" y="0"/>
                </a:lnTo>
                <a:lnTo>
                  <a:pt x="7986098" y="10287000"/>
                </a:lnTo>
                <a:lnTo>
                  <a:pt x="0" y="10287000"/>
                </a:lnTo>
                <a:lnTo>
                  <a:pt x="0" y="0"/>
                </a:lnTo>
                <a:close/>
              </a:path>
            </a:pathLst>
          </a:custGeom>
          <a:blipFill rotWithShape="1">
            <a:blip r:embed="rId3">
              <a:alphaModFix/>
            </a:blip>
            <a:stretch>
              <a:fillRect b="0" l="-33169" r="0" t="0"/>
            </a:stretch>
          </a:blipFill>
          <a:ln>
            <a:noFill/>
          </a:ln>
        </p:spPr>
      </p:sp>
      <p:grpSp>
        <p:nvGrpSpPr>
          <p:cNvPr id="164" name="Google Shape;164;g29fab3ae552_1_8"/>
          <p:cNvGrpSpPr/>
          <p:nvPr/>
        </p:nvGrpSpPr>
        <p:grpSpPr>
          <a:xfrm>
            <a:off x="1028700" y="3438057"/>
            <a:ext cx="8639550" cy="3393956"/>
            <a:chOff x="0" y="38100"/>
            <a:chExt cx="11519400" cy="4525274"/>
          </a:xfrm>
        </p:grpSpPr>
        <p:sp>
          <p:nvSpPr>
            <p:cNvPr id="165" name="Google Shape;165;g29fab3ae552_1_8"/>
            <p:cNvSpPr txBox="1"/>
            <p:nvPr/>
          </p:nvSpPr>
          <p:spPr>
            <a:xfrm>
              <a:off x="429978" y="3947774"/>
              <a:ext cx="10659600" cy="61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a:solidFill>
                    <a:srgbClr val="0C090A"/>
                  </a:solidFill>
                </a:rPr>
                <a:t>Linear, Quadratic, Cubic</a:t>
              </a:r>
              <a:endParaRPr/>
            </a:p>
          </p:txBody>
        </p:sp>
        <p:sp>
          <p:nvSpPr>
            <p:cNvPr id="166" name="Google Shape;166;g29fab3ae552_1_8"/>
            <p:cNvSpPr txBox="1"/>
            <p:nvPr/>
          </p:nvSpPr>
          <p:spPr>
            <a:xfrm>
              <a:off x="0" y="38100"/>
              <a:ext cx="11519400" cy="2515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700">
                  <a:solidFill>
                    <a:srgbClr val="0C090A"/>
                  </a:solidFill>
                </a:rPr>
                <a:t>Multiple Regression Models</a:t>
              </a:r>
              <a:endParaRPr/>
            </a:p>
          </p:txBody>
        </p:sp>
      </p:grpSp>
      <p:sp>
        <p:nvSpPr>
          <p:cNvPr id="167" name="Google Shape;167;g29fab3ae552_1_8"/>
          <p:cNvSpPr txBox="1"/>
          <p:nvPr/>
        </p:nvSpPr>
        <p:spPr>
          <a:xfrm>
            <a:off x="1972225" y="7037300"/>
            <a:ext cx="6992400" cy="10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Comparing count of automobile types on road vs. traffic situation</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In the creation of these models, time was held constant which may explain poor fit.</a:t>
            </a:r>
            <a:endParaRPr sz="32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9fab3ae552_1_15"/>
          <p:cNvPicPr preferRelativeResize="0"/>
          <p:nvPr/>
        </p:nvPicPr>
        <p:blipFill>
          <a:blip r:embed="rId3">
            <a:alphaModFix/>
          </a:blip>
          <a:stretch>
            <a:fillRect/>
          </a:stretch>
        </p:blipFill>
        <p:spPr>
          <a:xfrm>
            <a:off x="4198750" y="7306225"/>
            <a:ext cx="13576026" cy="2328575"/>
          </a:xfrm>
          <a:prstGeom prst="rect">
            <a:avLst/>
          </a:prstGeom>
          <a:noFill/>
          <a:ln>
            <a:noFill/>
          </a:ln>
        </p:spPr>
      </p:pic>
      <p:sp>
        <p:nvSpPr>
          <p:cNvPr id="173" name="Google Shape;173;g29fab3ae552_1_15"/>
          <p:cNvSpPr txBox="1"/>
          <p:nvPr/>
        </p:nvSpPr>
        <p:spPr>
          <a:xfrm>
            <a:off x="941300" y="739600"/>
            <a:ext cx="16315800" cy="15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400">
                <a:solidFill>
                  <a:schemeClr val="dk1"/>
                </a:solidFill>
                <a:latin typeface="Calibri"/>
                <a:ea typeface="Calibri"/>
                <a:cs typeface="Calibri"/>
                <a:sym typeface="Calibri"/>
              </a:rPr>
              <a:t>Linear Regression</a:t>
            </a:r>
            <a:endParaRPr sz="5400">
              <a:solidFill>
                <a:schemeClr val="dk1"/>
              </a:solidFill>
              <a:latin typeface="Calibri"/>
              <a:ea typeface="Calibri"/>
              <a:cs typeface="Calibri"/>
              <a:sym typeface="Calibri"/>
            </a:endParaRPr>
          </a:p>
        </p:txBody>
      </p:sp>
      <p:sp>
        <p:nvSpPr>
          <p:cNvPr id="174" name="Google Shape;174;g29fab3ae552_1_15"/>
          <p:cNvSpPr txBox="1"/>
          <p:nvPr/>
        </p:nvSpPr>
        <p:spPr>
          <a:xfrm>
            <a:off x="1030950" y="2017050"/>
            <a:ext cx="16270800" cy="49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Coefficient indicates that 'CarCount', 'BikeCount', 'BusCount', 'TruckCount' all have an impact upon the Y-variable (‘Traffic Situation’), but </a:t>
            </a:r>
            <a:r>
              <a:rPr lang="en-US" sz="3200">
                <a:solidFill>
                  <a:schemeClr val="dk1"/>
                </a:solidFill>
                <a:latin typeface="Calibri"/>
                <a:ea typeface="Calibri"/>
                <a:cs typeface="Calibri"/>
                <a:sym typeface="Calibri"/>
              </a:rPr>
              <a:t>BusCount' and 'TruckCount' have a significantly larger impact per unit on the road in relation to the Traffic Variable</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R^2 Values indicate that only a little over half of the x-variables’ variation is captured by the model, in either training or testing format</a:t>
            </a:r>
            <a:endParaRPr sz="3200">
              <a:solidFill>
                <a:schemeClr val="dk1"/>
              </a:solidFill>
              <a:latin typeface="Calibri"/>
              <a:ea typeface="Calibri"/>
              <a:cs typeface="Calibri"/>
              <a:sym typeface="Calibri"/>
            </a:endParaRPr>
          </a:p>
        </p:txBody>
      </p:sp>
      <p:pic>
        <p:nvPicPr>
          <p:cNvPr id="175" name="Google Shape;175;g29fab3ae552_1_15"/>
          <p:cNvPicPr preferRelativeResize="0"/>
          <p:nvPr/>
        </p:nvPicPr>
        <p:blipFill>
          <a:blip r:embed="rId4">
            <a:alphaModFix/>
          </a:blip>
          <a:stretch>
            <a:fillRect/>
          </a:stretch>
        </p:blipFill>
        <p:spPr>
          <a:xfrm>
            <a:off x="4198750" y="6895825"/>
            <a:ext cx="13484126" cy="273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g29fab3ae552_1_21"/>
          <p:cNvPicPr preferRelativeResize="0"/>
          <p:nvPr/>
        </p:nvPicPr>
        <p:blipFill>
          <a:blip r:embed="rId3">
            <a:alphaModFix/>
          </a:blip>
          <a:stretch>
            <a:fillRect/>
          </a:stretch>
        </p:blipFill>
        <p:spPr>
          <a:xfrm>
            <a:off x="8728050" y="6992545"/>
            <a:ext cx="7904851" cy="1575550"/>
          </a:xfrm>
          <a:prstGeom prst="rect">
            <a:avLst/>
          </a:prstGeom>
          <a:noFill/>
          <a:ln>
            <a:noFill/>
          </a:ln>
        </p:spPr>
      </p:pic>
      <p:sp>
        <p:nvSpPr>
          <p:cNvPr id="181" name="Google Shape;181;g29fab3ae552_1_21"/>
          <p:cNvSpPr txBox="1"/>
          <p:nvPr/>
        </p:nvSpPr>
        <p:spPr>
          <a:xfrm>
            <a:off x="941300" y="739600"/>
            <a:ext cx="16315800" cy="15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400">
                <a:solidFill>
                  <a:schemeClr val="dk1"/>
                </a:solidFill>
                <a:latin typeface="Calibri"/>
                <a:ea typeface="Calibri"/>
                <a:cs typeface="Calibri"/>
                <a:sym typeface="Calibri"/>
              </a:rPr>
              <a:t>Quadratic </a:t>
            </a:r>
            <a:r>
              <a:rPr lang="en-US" sz="5400">
                <a:solidFill>
                  <a:schemeClr val="dk1"/>
                </a:solidFill>
                <a:latin typeface="Calibri"/>
                <a:ea typeface="Calibri"/>
                <a:cs typeface="Calibri"/>
                <a:sym typeface="Calibri"/>
              </a:rPr>
              <a:t>Regression</a:t>
            </a:r>
            <a:endParaRPr sz="5400">
              <a:solidFill>
                <a:schemeClr val="dk1"/>
              </a:solidFill>
              <a:latin typeface="Calibri"/>
              <a:ea typeface="Calibri"/>
              <a:cs typeface="Calibri"/>
              <a:sym typeface="Calibri"/>
            </a:endParaRPr>
          </a:p>
        </p:txBody>
      </p:sp>
      <p:sp>
        <p:nvSpPr>
          <p:cNvPr id="182" name="Google Shape;182;g29fab3ae552_1_21"/>
          <p:cNvSpPr txBox="1"/>
          <p:nvPr/>
        </p:nvSpPr>
        <p:spPr>
          <a:xfrm>
            <a:off x="1030950" y="2017050"/>
            <a:ext cx="16270800" cy="49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R^2 Values indicate that only a little over half of the x-variables’ variation is captured by the model, in either training or testing format</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This is very close to the previous model’s, but it is minutely lesser in capturing the variation of the X-variables.</a:t>
            </a:r>
            <a:endParaRPr sz="3200">
              <a:solidFill>
                <a:schemeClr val="dk1"/>
              </a:solidFill>
              <a:latin typeface="Calibri"/>
              <a:ea typeface="Calibri"/>
              <a:cs typeface="Calibri"/>
              <a:sym typeface="Calibri"/>
            </a:endParaRPr>
          </a:p>
        </p:txBody>
      </p:sp>
      <p:pic>
        <p:nvPicPr>
          <p:cNvPr id="183" name="Google Shape;183;g29fab3ae552_1_21"/>
          <p:cNvPicPr preferRelativeResize="0"/>
          <p:nvPr/>
        </p:nvPicPr>
        <p:blipFill>
          <a:blip r:embed="rId4">
            <a:alphaModFix/>
          </a:blip>
          <a:stretch>
            <a:fillRect/>
          </a:stretch>
        </p:blipFill>
        <p:spPr>
          <a:xfrm>
            <a:off x="8728050" y="6721230"/>
            <a:ext cx="7904850" cy="16401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29fab3ae552_1_26"/>
          <p:cNvPicPr preferRelativeResize="0"/>
          <p:nvPr/>
        </p:nvPicPr>
        <p:blipFill>
          <a:blip r:embed="rId3">
            <a:alphaModFix/>
          </a:blip>
          <a:stretch>
            <a:fillRect/>
          </a:stretch>
        </p:blipFill>
        <p:spPr>
          <a:xfrm>
            <a:off x="7975675" y="6992550"/>
            <a:ext cx="9281424" cy="2002500"/>
          </a:xfrm>
          <a:prstGeom prst="rect">
            <a:avLst/>
          </a:prstGeom>
          <a:noFill/>
          <a:ln>
            <a:noFill/>
          </a:ln>
        </p:spPr>
      </p:pic>
      <p:sp>
        <p:nvSpPr>
          <p:cNvPr id="189" name="Google Shape;189;g29fab3ae552_1_26"/>
          <p:cNvSpPr txBox="1"/>
          <p:nvPr/>
        </p:nvSpPr>
        <p:spPr>
          <a:xfrm>
            <a:off x="941300" y="739600"/>
            <a:ext cx="16315800" cy="15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400">
                <a:solidFill>
                  <a:schemeClr val="dk1"/>
                </a:solidFill>
                <a:latin typeface="Calibri"/>
                <a:ea typeface="Calibri"/>
                <a:cs typeface="Calibri"/>
                <a:sym typeface="Calibri"/>
              </a:rPr>
              <a:t>Cubic</a:t>
            </a:r>
            <a:r>
              <a:rPr lang="en-US" sz="5400">
                <a:solidFill>
                  <a:schemeClr val="dk1"/>
                </a:solidFill>
                <a:latin typeface="Calibri"/>
                <a:ea typeface="Calibri"/>
                <a:cs typeface="Calibri"/>
                <a:sym typeface="Calibri"/>
              </a:rPr>
              <a:t> Regression</a:t>
            </a:r>
            <a:endParaRPr sz="5400">
              <a:solidFill>
                <a:schemeClr val="dk1"/>
              </a:solidFill>
              <a:latin typeface="Calibri"/>
              <a:ea typeface="Calibri"/>
              <a:cs typeface="Calibri"/>
              <a:sym typeface="Calibri"/>
            </a:endParaRPr>
          </a:p>
        </p:txBody>
      </p:sp>
      <p:sp>
        <p:nvSpPr>
          <p:cNvPr id="190" name="Google Shape;190;g29fab3ae552_1_26"/>
          <p:cNvSpPr txBox="1"/>
          <p:nvPr/>
        </p:nvSpPr>
        <p:spPr>
          <a:xfrm>
            <a:off x="1030950" y="2017050"/>
            <a:ext cx="16270800" cy="49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R^2 Values indicate that only a little over two-thirds of the x-variables’ variation is captured by the model, in either training or testing format.</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This is definitely better than the previous two regression models.</a:t>
            </a:r>
            <a:endParaRPr sz="3200">
              <a:solidFill>
                <a:schemeClr val="dk1"/>
              </a:solidFill>
              <a:latin typeface="Calibri"/>
              <a:ea typeface="Calibri"/>
              <a:cs typeface="Calibri"/>
              <a:sym typeface="Calibri"/>
            </a:endParaRPr>
          </a:p>
        </p:txBody>
      </p:sp>
      <p:pic>
        <p:nvPicPr>
          <p:cNvPr id="191" name="Google Shape;191;g29fab3ae552_1_26"/>
          <p:cNvPicPr preferRelativeResize="0"/>
          <p:nvPr/>
        </p:nvPicPr>
        <p:blipFill>
          <a:blip r:embed="rId4">
            <a:alphaModFix/>
          </a:blip>
          <a:stretch>
            <a:fillRect/>
          </a:stretch>
        </p:blipFill>
        <p:spPr>
          <a:xfrm>
            <a:off x="7975675" y="6992550"/>
            <a:ext cx="9487254" cy="200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195" name="Shape 195"/>
        <p:cNvGrpSpPr/>
        <p:nvPr/>
      </p:nvGrpSpPr>
      <p:grpSpPr>
        <a:xfrm>
          <a:off x="0" y="0"/>
          <a:ext cx="0" cy="0"/>
          <a:chOff x="0" y="0"/>
          <a:chExt cx="0" cy="0"/>
        </a:xfrm>
      </p:grpSpPr>
      <p:sp>
        <p:nvSpPr>
          <p:cNvPr id="196" name="Google Shape;196;p9"/>
          <p:cNvSpPr/>
          <p:nvPr/>
        </p:nvSpPr>
        <p:spPr>
          <a:xfrm>
            <a:off x="3235051" y="-1360235"/>
            <a:ext cx="6796258" cy="6796258"/>
          </a:xfrm>
          <a:custGeom>
            <a:rect b="b" l="l" r="r" t="t"/>
            <a:pathLst>
              <a:path extrusionOk="0" h="6796258" w="6796258">
                <a:moveTo>
                  <a:pt x="0" y="0"/>
                </a:moveTo>
                <a:lnTo>
                  <a:pt x="6796258" y="0"/>
                </a:lnTo>
                <a:lnTo>
                  <a:pt x="6796258" y="6796258"/>
                </a:lnTo>
                <a:lnTo>
                  <a:pt x="0" y="6796258"/>
                </a:lnTo>
                <a:lnTo>
                  <a:pt x="0" y="0"/>
                </a:lnTo>
                <a:close/>
              </a:path>
            </a:pathLst>
          </a:custGeom>
          <a:blipFill rotWithShape="1">
            <a:blip r:embed="rId3">
              <a:alphaModFix/>
            </a:blip>
            <a:stretch>
              <a:fillRect b="0" l="0" r="0" t="0"/>
            </a:stretch>
          </a:blipFill>
          <a:ln>
            <a:noFill/>
          </a:ln>
        </p:spPr>
      </p:sp>
      <p:sp>
        <p:nvSpPr>
          <p:cNvPr id="197" name="Google Shape;197;p9"/>
          <p:cNvSpPr/>
          <p:nvPr/>
        </p:nvSpPr>
        <p:spPr>
          <a:xfrm>
            <a:off x="-2115676" y="3031252"/>
            <a:ext cx="7637261" cy="7637261"/>
          </a:xfrm>
          <a:custGeom>
            <a:rect b="b" l="l" r="r" t="t"/>
            <a:pathLst>
              <a:path extrusionOk="0" h="7637261" w="7637261">
                <a:moveTo>
                  <a:pt x="0" y="0"/>
                </a:moveTo>
                <a:lnTo>
                  <a:pt x="7637261" y="0"/>
                </a:lnTo>
                <a:lnTo>
                  <a:pt x="7637261" y="7637261"/>
                </a:lnTo>
                <a:lnTo>
                  <a:pt x="0" y="7637261"/>
                </a:lnTo>
                <a:lnTo>
                  <a:pt x="0" y="0"/>
                </a:lnTo>
                <a:close/>
              </a:path>
            </a:pathLst>
          </a:custGeom>
          <a:blipFill rotWithShape="1">
            <a:blip r:embed="rId4">
              <a:alphaModFix/>
            </a:blip>
            <a:stretch>
              <a:fillRect b="0" l="0" r="0" t="0"/>
            </a:stretch>
          </a:blipFill>
          <a:ln>
            <a:noFill/>
          </a:ln>
        </p:spPr>
      </p:sp>
      <p:grpSp>
        <p:nvGrpSpPr>
          <p:cNvPr id="198" name="Google Shape;198;p9"/>
          <p:cNvGrpSpPr/>
          <p:nvPr/>
        </p:nvGrpSpPr>
        <p:grpSpPr>
          <a:xfrm>
            <a:off x="5695561" y="5436038"/>
            <a:ext cx="11563650" cy="4058718"/>
            <a:chOff x="0" y="-2713267"/>
            <a:chExt cx="15418200" cy="5411627"/>
          </a:xfrm>
        </p:grpSpPr>
        <p:sp>
          <p:nvSpPr>
            <p:cNvPr id="199" name="Google Shape;199;p9"/>
            <p:cNvSpPr txBox="1"/>
            <p:nvPr/>
          </p:nvSpPr>
          <p:spPr>
            <a:xfrm>
              <a:off x="0" y="-503240"/>
              <a:ext cx="15418200" cy="320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a:solidFill>
                    <a:srgbClr val="0C090A"/>
                  </a:solidFill>
                </a:rPr>
                <a:t> </a:t>
              </a:r>
              <a:r>
                <a:rPr lang="en-US" sz="3000">
                  <a:solidFill>
                    <a:srgbClr val="0C090A"/>
                  </a:solidFill>
                </a:rPr>
                <a:t>Autoregressive</a:t>
              </a:r>
              <a:r>
                <a:rPr lang="en-US" sz="3000">
                  <a:solidFill>
                    <a:srgbClr val="0C090A"/>
                  </a:solidFill>
                </a:rPr>
                <a:t> integrated moving average (ARIMA) </a:t>
              </a:r>
              <a:endParaRPr sz="3000">
                <a:solidFill>
                  <a:srgbClr val="0C090A"/>
                </a:solidFill>
              </a:endParaRPr>
            </a:p>
            <a:p>
              <a:pPr indent="-419100" lvl="0" marL="457200" marR="0" rtl="0" algn="ctr">
                <a:lnSpc>
                  <a:spcPct val="140000"/>
                </a:lnSpc>
                <a:spcBef>
                  <a:spcPts val="0"/>
                </a:spcBef>
                <a:spcAft>
                  <a:spcPts val="0"/>
                </a:spcAft>
                <a:buClr>
                  <a:srgbClr val="0C090A"/>
                </a:buClr>
                <a:buSzPts val="3000"/>
                <a:buChar char="●"/>
              </a:pPr>
              <a:r>
                <a:rPr lang="en-US" sz="3000">
                  <a:solidFill>
                    <a:srgbClr val="0C090A"/>
                  </a:solidFill>
                </a:rPr>
                <a:t>It has been historically used to predict traffic </a:t>
              </a:r>
              <a:endParaRPr sz="3000">
                <a:solidFill>
                  <a:srgbClr val="0C090A"/>
                </a:solidFill>
              </a:endParaRPr>
            </a:p>
            <a:p>
              <a:pPr indent="-419100" lvl="0" marL="457200" marR="0" rtl="0" algn="ctr">
                <a:lnSpc>
                  <a:spcPct val="140000"/>
                </a:lnSpc>
                <a:spcBef>
                  <a:spcPts val="0"/>
                </a:spcBef>
                <a:spcAft>
                  <a:spcPts val="0"/>
                </a:spcAft>
                <a:buClr>
                  <a:srgbClr val="0C090A"/>
                </a:buClr>
                <a:buSzPts val="3000"/>
                <a:buChar char="●"/>
              </a:pPr>
              <a:r>
                <a:rPr lang="en-US" sz="3000">
                  <a:solidFill>
                    <a:srgbClr val="0C090A"/>
                  </a:solidFill>
                </a:rPr>
                <a:t>Uses times series past </a:t>
              </a:r>
              <a:r>
                <a:rPr lang="en-US" sz="3000">
                  <a:solidFill>
                    <a:srgbClr val="0C090A"/>
                  </a:solidFill>
                </a:rPr>
                <a:t>values to predict future values</a:t>
              </a:r>
              <a:endParaRPr sz="3000">
                <a:solidFill>
                  <a:srgbClr val="0C090A"/>
                </a:solidFill>
              </a:endParaRPr>
            </a:p>
            <a:p>
              <a:pPr indent="-419100" lvl="0" marL="457200" marR="0" rtl="0" algn="ctr">
                <a:lnSpc>
                  <a:spcPct val="140000"/>
                </a:lnSpc>
                <a:spcBef>
                  <a:spcPts val="0"/>
                </a:spcBef>
                <a:spcAft>
                  <a:spcPts val="0"/>
                </a:spcAft>
                <a:buClr>
                  <a:srgbClr val="0C090A"/>
                </a:buClr>
                <a:buSzPts val="3000"/>
                <a:buChar char="●"/>
              </a:pPr>
              <a:r>
                <a:t/>
              </a:r>
              <a:endParaRPr sz="3000">
                <a:solidFill>
                  <a:srgbClr val="0C090A"/>
                </a:solidFill>
              </a:endParaRPr>
            </a:p>
          </p:txBody>
        </p:sp>
        <p:sp>
          <p:nvSpPr>
            <p:cNvPr id="200" name="Google Shape;200;p9"/>
            <p:cNvSpPr txBox="1"/>
            <p:nvPr/>
          </p:nvSpPr>
          <p:spPr>
            <a:xfrm>
              <a:off x="0" y="-2713267"/>
              <a:ext cx="15418200" cy="1169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700">
                  <a:solidFill>
                    <a:srgbClr val="0C090A"/>
                  </a:solidFill>
                </a:rPr>
                <a:t>ARIMA Model</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204" name="Shape 204"/>
        <p:cNvGrpSpPr/>
        <p:nvPr/>
      </p:nvGrpSpPr>
      <p:grpSpPr>
        <a:xfrm>
          <a:off x="0" y="0"/>
          <a:ext cx="0" cy="0"/>
          <a:chOff x="0" y="0"/>
          <a:chExt cx="0" cy="0"/>
        </a:xfrm>
      </p:grpSpPr>
      <p:grpSp>
        <p:nvGrpSpPr>
          <p:cNvPr id="205" name="Google Shape;205;p10"/>
          <p:cNvGrpSpPr/>
          <p:nvPr/>
        </p:nvGrpSpPr>
        <p:grpSpPr>
          <a:xfrm>
            <a:off x="4941650" y="825689"/>
            <a:ext cx="8358749" cy="10223562"/>
            <a:chOff x="-1009675" y="-2821492"/>
            <a:chExt cx="11145000" cy="13631414"/>
          </a:xfrm>
        </p:grpSpPr>
        <p:sp>
          <p:nvSpPr>
            <p:cNvPr id="206" name="Google Shape;206;p10"/>
            <p:cNvSpPr txBox="1"/>
            <p:nvPr/>
          </p:nvSpPr>
          <p:spPr>
            <a:xfrm>
              <a:off x="17" y="-2821492"/>
              <a:ext cx="9186900" cy="1808700"/>
            </a:xfrm>
            <a:prstGeom prst="rect">
              <a:avLst/>
            </a:prstGeom>
            <a:noFill/>
            <a:ln>
              <a:noFill/>
            </a:ln>
          </p:spPr>
          <p:txBody>
            <a:bodyPr anchorCtr="0" anchor="t" bIns="0" lIns="0" spcFirstLastPara="1" rIns="0" wrap="square" tIns="0">
              <a:spAutoFit/>
            </a:bodyPr>
            <a:lstStyle/>
            <a:p>
              <a:pPr indent="0" lvl="0" marL="0" marR="0" rtl="0" algn="ctr">
                <a:lnSpc>
                  <a:spcPct val="115001"/>
                </a:lnSpc>
                <a:spcBef>
                  <a:spcPts val="0"/>
                </a:spcBef>
                <a:spcAft>
                  <a:spcPts val="0"/>
                </a:spcAft>
                <a:buNone/>
              </a:pPr>
              <a:r>
                <a:rPr lang="en-US" sz="6446">
                  <a:solidFill>
                    <a:srgbClr val="0C090A"/>
                  </a:solidFill>
                </a:rPr>
                <a:t>ARIMA (p,d,q) </a:t>
              </a:r>
              <a:endParaRPr sz="6446">
                <a:solidFill>
                  <a:srgbClr val="0C090A"/>
                </a:solidFill>
              </a:endParaRPr>
            </a:p>
            <a:p>
              <a:pPr indent="0" lvl="0" marL="0" marR="0" rtl="0" algn="ctr">
                <a:lnSpc>
                  <a:spcPct val="115001"/>
                </a:lnSpc>
                <a:spcBef>
                  <a:spcPts val="0"/>
                </a:spcBef>
                <a:spcAft>
                  <a:spcPts val="0"/>
                </a:spcAft>
                <a:buNone/>
              </a:pPr>
              <a:r>
                <a:t/>
              </a:r>
              <a:endParaRPr/>
            </a:p>
          </p:txBody>
        </p:sp>
        <p:sp>
          <p:nvSpPr>
            <p:cNvPr id="207" name="Google Shape;207;p10"/>
            <p:cNvSpPr txBox="1"/>
            <p:nvPr/>
          </p:nvSpPr>
          <p:spPr>
            <a:xfrm>
              <a:off x="-1009675" y="-1012777"/>
              <a:ext cx="11145000" cy="11822700"/>
            </a:xfrm>
            <a:prstGeom prst="rect">
              <a:avLst/>
            </a:prstGeom>
            <a:noFill/>
            <a:ln>
              <a:noFill/>
            </a:ln>
          </p:spPr>
          <p:txBody>
            <a:bodyPr anchorCtr="0" anchor="t" bIns="0" lIns="0" spcFirstLastPara="1" rIns="0" wrap="square" tIns="0">
              <a:spAutoFit/>
            </a:bodyPr>
            <a:lstStyle/>
            <a:p>
              <a:pPr indent="0" lvl="0" marL="0" rtl="0" algn="ctr">
                <a:lnSpc>
                  <a:spcPct val="140047"/>
                </a:lnSpc>
                <a:spcBef>
                  <a:spcPts val="0"/>
                </a:spcBef>
                <a:spcAft>
                  <a:spcPts val="0"/>
                </a:spcAft>
                <a:buNone/>
              </a:pPr>
              <a:r>
                <a:t/>
              </a:r>
              <a:endParaRPr/>
            </a:p>
            <a:p>
              <a:pPr indent="0" lvl="0" marL="0" marR="0" rtl="0" algn="ctr">
                <a:lnSpc>
                  <a:spcPct val="140047"/>
                </a:lnSpc>
                <a:spcBef>
                  <a:spcPts val="0"/>
                </a:spcBef>
                <a:spcAft>
                  <a:spcPts val="0"/>
                </a:spcAft>
                <a:buNone/>
              </a:pPr>
              <a:r>
                <a:rPr lang="en-US" sz="3391">
                  <a:solidFill>
                    <a:srgbClr val="0C090A"/>
                  </a:solidFill>
                </a:rPr>
                <a:t>AR (Auto Regressive) - model linearly regressed on its own past values </a:t>
              </a:r>
              <a:endParaRPr sz="3391">
                <a:solidFill>
                  <a:srgbClr val="0C090A"/>
                </a:solidFill>
              </a:endParaRPr>
            </a:p>
            <a:p>
              <a:pPr indent="0" lvl="0" marL="0" marR="0" rtl="0" algn="ctr">
                <a:lnSpc>
                  <a:spcPct val="140047"/>
                </a:lnSpc>
                <a:spcBef>
                  <a:spcPts val="0"/>
                </a:spcBef>
                <a:spcAft>
                  <a:spcPts val="0"/>
                </a:spcAft>
                <a:buNone/>
              </a:pPr>
              <a:r>
                <a:rPr lang="en-US" sz="3391">
                  <a:solidFill>
                    <a:srgbClr val="0C090A"/>
                  </a:solidFill>
                </a:rPr>
                <a:t>allows for the consideration of seasons (week to week) </a:t>
              </a:r>
              <a:endParaRPr sz="3391">
                <a:solidFill>
                  <a:srgbClr val="0C090A"/>
                </a:solidFill>
              </a:endParaRPr>
            </a:p>
            <a:p>
              <a:pPr indent="0" lvl="0" marL="0" marR="0" rtl="0" algn="ctr">
                <a:lnSpc>
                  <a:spcPct val="140047"/>
                </a:lnSpc>
                <a:spcBef>
                  <a:spcPts val="0"/>
                </a:spcBef>
                <a:spcAft>
                  <a:spcPts val="0"/>
                </a:spcAft>
                <a:buNone/>
              </a:pPr>
              <a:r>
                <a:t/>
              </a:r>
              <a:endParaRPr sz="3391">
                <a:solidFill>
                  <a:srgbClr val="0C090A"/>
                </a:solidFill>
              </a:endParaRPr>
            </a:p>
            <a:p>
              <a:pPr indent="0" lvl="0" marL="0" marR="0" rtl="0" algn="ctr">
                <a:lnSpc>
                  <a:spcPct val="140047"/>
                </a:lnSpc>
                <a:spcBef>
                  <a:spcPts val="0"/>
                </a:spcBef>
                <a:spcAft>
                  <a:spcPts val="0"/>
                </a:spcAft>
                <a:buNone/>
              </a:pPr>
              <a:r>
                <a:t/>
              </a:r>
              <a:endParaRPr sz="3391">
                <a:solidFill>
                  <a:srgbClr val="0C090A"/>
                </a:solidFill>
              </a:endParaRPr>
            </a:p>
            <a:p>
              <a:pPr indent="0" lvl="0" marL="0" marR="0" rtl="0" algn="ctr">
                <a:lnSpc>
                  <a:spcPct val="140047"/>
                </a:lnSpc>
                <a:spcBef>
                  <a:spcPts val="0"/>
                </a:spcBef>
                <a:spcAft>
                  <a:spcPts val="0"/>
                </a:spcAft>
                <a:buNone/>
              </a:pPr>
              <a:r>
                <a:rPr lang="en-US" sz="3391">
                  <a:solidFill>
                    <a:srgbClr val="0C090A"/>
                  </a:solidFill>
                </a:rPr>
                <a:t>I (Integrated) - considers the difference between each time period </a:t>
              </a:r>
              <a:endParaRPr sz="3391">
                <a:solidFill>
                  <a:srgbClr val="0C090A"/>
                </a:solidFill>
              </a:endParaRPr>
            </a:p>
            <a:p>
              <a:pPr indent="0" lvl="0" marL="0" marR="0" rtl="0" algn="ctr">
                <a:lnSpc>
                  <a:spcPct val="140047"/>
                </a:lnSpc>
                <a:spcBef>
                  <a:spcPts val="0"/>
                </a:spcBef>
                <a:spcAft>
                  <a:spcPts val="0"/>
                </a:spcAft>
                <a:buNone/>
              </a:pPr>
              <a:r>
                <a:t/>
              </a:r>
              <a:endParaRPr sz="3391">
                <a:solidFill>
                  <a:srgbClr val="0C090A"/>
                </a:solidFill>
              </a:endParaRPr>
            </a:p>
            <a:p>
              <a:pPr indent="0" lvl="0" marL="0" marR="0" rtl="0" algn="ctr">
                <a:lnSpc>
                  <a:spcPct val="140047"/>
                </a:lnSpc>
                <a:spcBef>
                  <a:spcPts val="0"/>
                </a:spcBef>
                <a:spcAft>
                  <a:spcPts val="0"/>
                </a:spcAft>
                <a:buNone/>
              </a:pPr>
              <a:r>
                <a:rPr lang="en-US" sz="3391">
                  <a:solidFill>
                    <a:srgbClr val="0C090A"/>
                  </a:solidFill>
                </a:rPr>
                <a:t>MA (Moving Average):  Considers the errors from previous prediction errors</a:t>
              </a:r>
              <a:endParaRPr sz="3391">
                <a:solidFill>
                  <a:srgbClr val="0C090A"/>
                </a:solidFill>
              </a:endParaRPr>
            </a:p>
            <a:p>
              <a:pPr indent="0" lvl="0" marL="0" marR="0" rtl="0" algn="ctr">
                <a:lnSpc>
                  <a:spcPct val="140047"/>
                </a:lnSpc>
                <a:spcBef>
                  <a:spcPts val="0"/>
                </a:spcBef>
                <a:spcAft>
                  <a:spcPts val="0"/>
                </a:spcAft>
                <a:buNone/>
              </a:pPr>
              <a:r>
                <a:t/>
              </a:r>
              <a:endParaRPr sz="3391">
                <a:solidFill>
                  <a:srgbClr val="0C090A"/>
                </a:solidFill>
              </a:endParaRPr>
            </a:p>
          </p:txBody>
        </p:sp>
      </p:grpSp>
      <p:sp>
        <p:nvSpPr>
          <p:cNvPr id="208" name="Google Shape;208;p10"/>
          <p:cNvSpPr/>
          <p:nvPr/>
        </p:nvSpPr>
        <p:spPr>
          <a:xfrm>
            <a:off x="0" y="0"/>
            <a:ext cx="4378318" cy="10287000"/>
          </a:xfrm>
          <a:custGeom>
            <a:rect b="b" l="l" r="r" t="t"/>
            <a:pathLst>
              <a:path extrusionOk="0" h="10287000" w="4378318">
                <a:moveTo>
                  <a:pt x="0" y="0"/>
                </a:moveTo>
                <a:lnTo>
                  <a:pt x="4378318" y="0"/>
                </a:lnTo>
                <a:lnTo>
                  <a:pt x="4378318" y="10287000"/>
                </a:lnTo>
                <a:lnTo>
                  <a:pt x="0" y="10287000"/>
                </a:lnTo>
                <a:lnTo>
                  <a:pt x="0" y="0"/>
                </a:lnTo>
                <a:close/>
              </a:path>
            </a:pathLst>
          </a:custGeom>
          <a:blipFill rotWithShape="1">
            <a:blip r:embed="rId3">
              <a:alphaModFix/>
            </a:blip>
            <a:stretch>
              <a:fillRect b="0" l="-37624" r="-125007" t="0"/>
            </a:stretch>
          </a:blipFill>
          <a:ln>
            <a:noFill/>
          </a:ln>
        </p:spPr>
      </p:sp>
      <p:sp>
        <p:nvSpPr>
          <p:cNvPr id="209" name="Google Shape;209;p10"/>
          <p:cNvSpPr/>
          <p:nvPr/>
        </p:nvSpPr>
        <p:spPr>
          <a:xfrm>
            <a:off x="13909682" y="0"/>
            <a:ext cx="4378318" cy="10287000"/>
          </a:xfrm>
          <a:custGeom>
            <a:rect b="b" l="l" r="r" t="t"/>
            <a:pathLst>
              <a:path extrusionOk="0" h="10287000" w="4378318">
                <a:moveTo>
                  <a:pt x="0" y="0"/>
                </a:moveTo>
                <a:lnTo>
                  <a:pt x="4378318" y="0"/>
                </a:lnTo>
                <a:lnTo>
                  <a:pt x="4378318" y="10287000"/>
                </a:lnTo>
                <a:lnTo>
                  <a:pt x="0" y="10287000"/>
                </a:lnTo>
                <a:lnTo>
                  <a:pt x="0" y="0"/>
                </a:lnTo>
                <a:close/>
              </a:path>
            </a:pathLst>
          </a:custGeom>
          <a:blipFill rotWithShape="1">
            <a:blip r:embed="rId3">
              <a:alphaModFix/>
            </a:blip>
            <a:stretch>
              <a:fillRect b="0" l="-126699" r="-35933" t="0"/>
            </a:stretch>
          </a:blipFill>
          <a:ln>
            <a:noFill/>
          </a:ln>
        </p:spPr>
      </p:sp>
      <p:pic>
        <p:nvPicPr>
          <p:cNvPr id="210" name="Google Shape;210;p10"/>
          <p:cNvPicPr preferRelativeResize="0"/>
          <p:nvPr/>
        </p:nvPicPr>
        <p:blipFill>
          <a:blip r:embed="rId4">
            <a:alphaModFix/>
          </a:blip>
          <a:stretch>
            <a:fillRect/>
          </a:stretch>
        </p:blipFill>
        <p:spPr>
          <a:xfrm>
            <a:off x="6134100" y="5499325"/>
            <a:ext cx="6019800" cy="876300"/>
          </a:xfrm>
          <a:prstGeom prst="rect">
            <a:avLst/>
          </a:prstGeom>
          <a:noFill/>
          <a:ln>
            <a:noFill/>
          </a:ln>
        </p:spPr>
      </p:pic>
      <p:pic>
        <p:nvPicPr>
          <p:cNvPr id="211" name="Google Shape;211;p10"/>
          <p:cNvPicPr preferRelativeResize="0"/>
          <p:nvPr/>
        </p:nvPicPr>
        <p:blipFill>
          <a:blip r:embed="rId5">
            <a:alphaModFix/>
          </a:blip>
          <a:stretch>
            <a:fillRect/>
          </a:stretch>
        </p:blipFill>
        <p:spPr>
          <a:xfrm>
            <a:off x="6111125" y="8034500"/>
            <a:ext cx="6019800" cy="87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215" name="Shape 215"/>
        <p:cNvGrpSpPr/>
        <p:nvPr/>
      </p:nvGrpSpPr>
      <p:grpSpPr>
        <a:xfrm>
          <a:off x="0" y="0"/>
          <a:ext cx="0" cy="0"/>
          <a:chOff x="0" y="0"/>
          <a:chExt cx="0" cy="0"/>
        </a:xfrm>
      </p:grpSpPr>
      <p:grpSp>
        <p:nvGrpSpPr>
          <p:cNvPr id="216" name="Google Shape;216;g29febe5bf67_11_3"/>
          <p:cNvGrpSpPr/>
          <p:nvPr/>
        </p:nvGrpSpPr>
        <p:grpSpPr>
          <a:xfrm>
            <a:off x="4941650" y="825689"/>
            <a:ext cx="8358750" cy="8030036"/>
            <a:chOff x="-1009675" y="-2821492"/>
            <a:chExt cx="11145000" cy="10706714"/>
          </a:xfrm>
        </p:grpSpPr>
        <p:sp>
          <p:nvSpPr>
            <p:cNvPr id="217" name="Google Shape;217;g29febe5bf67_11_3"/>
            <p:cNvSpPr txBox="1"/>
            <p:nvPr/>
          </p:nvSpPr>
          <p:spPr>
            <a:xfrm>
              <a:off x="17" y="-2821492"/>
              <a:ext cx="9186900" cy="1808700"/>
            </a:xfrm>
            <a:prstGeom prst="rect">
              <a:avLst/>
            </a:prstGeom>
            <a:noFill/>
            <a:ln>
              <a:noFill/>
            </a:ln>
          </p:spPr>
          <p:txBody>
            <a:bodyPr anchorCtr="0" anchor="t" bIns="0" lIns="0" spcFirstLastPara="1" rIns="0" wrap="square" tIns="0">
              <a:spAutoFit/>
            </a:bodyPr>
            <a:lstStyle/>
            <a:p>
              <a:pPr indent="0" lvl="0" marL="0" marR="0" rtl="0" algn="ctr">
                <a:lnSpc>
                  <a:spcPct val="115001"/>
                </a:lnSpc>
                <a:spcBef>
                  <a:spcPts val="0"/>
                </a:spcBef>
                <a:spcAft>
                  <a:spcPts val="0"/>
                </a:spcAft>
                <a:buNone/>
              </a:pPr>
              <a:r>
                <a:rPr lang="en-US" sz="6446">
                  <a:solidFill>
                    <a:srgbClr val="0C090A"/>
                  </a:solidFill>
                </a:rPr>
                <a:t>ARIMA (p,d,q) </a:t>
              </a:r>
              <a:endParaRPr sz="6446">
                <a:solidFill>
                  <a:srgbClr val="0C090A"/>
                </a:solidFill>
              </a:endParaRPr>
            </a:p>
            <a:p>
              <a:pPr indent="0" lvl="0" marL="0" marR="0" rtl="0" algn="ctr">
                <a:lnSpc>
                  <a:spcPct val="115001"/>
                </a:lnSpc>
                <a:spcBef>
                  <a:spcPts val="0"/>
                </a:spcBef>
                <a:spcAft>
                  <a:spcPts val="0"/>
                </a:spcAft>
                <a:buNone/>
              </a:pPr>
              <a:r>
                <a:t/>
              </a:r>
              <a:endParaRPr/>
            </a:p>
          </p:txBody>
        </p:sp>
        <p:sp>
          <p:nvSpPr>
            <p:cNvPr id="218" name="Google Shape;218;g29febe5bf67_11_3"/>
            <p:cNvSpPr txBox="1"/>
            <p:nvPr/>
          </p:nvSpPr>
          <p:spPr>
            <a:xfrm>
              <a:off x="-1009675" y="-1012777"/>
              <a:ext cx="11145000" cy="8898000"/>
            </a:xfrm>
            <a:prstGeom prst="rect">
              <a:avLst/>
            </a:prstGeom>
            <a:noFill/>
            <a:ln>
              <a:noFill/>
            </a:ln>
          </p:spPr>
          <p:txBody>
            <a:bodyPr anchorCtr="0" anchor="t" bIns="0" lIns="0" spcFirstLastPara="1" rIns="0" wrap="square" tIns="0">
              <a:spAutoFit/>
            </a:bodyPr>
            <a:lstStyle/>
            <a:p>
              <a:pPr indent="0" lvl="0" marL="0" rtl="0" algn="ctr">
                <a:lnSpc>
                  <a:spcPct val="140047"/>
                </a:lnSpc>
                <a:spcBef>
                  <a:spcPts val="0"/>
                </a:spcBef>
                <a:spcAft>
                  <a:spcPts val="0"/>
                </a:spcAft>
                <a:buNone/>
              </a:pPr>
              <a:r>
                <a:t/>
              </a:r>
              <a:endParaRPr/>
            </a:p>
            <a:p>
              <a:pPr indent="-443992" lvl="0" marL="457200" marR="0" rtl="0" algn="l">
                <a:lnSpc>
                  <a:spcPct val="140047"/>
                </a:lnSpc>
                <a:spcBef>
                  <a:spcPts val="0"/>
                </a:spcBef>
                <a:spcAft>
                  <a:spcPts val="0"/>
                </a:spcAft>
                <a:buClr>
                  <a:srgbClr val="0C090A"/>
                </a:buClr>
                <a:buSzPts val="3392"/>
                <a:buChar char="●"/>
              </a:pPr>
              <a:r>
                <a:rPr lang="en-US" sz="3391">
                  <a:solidFill>
                    <a:srgbClr val="0C090A"/>
                  </a:solidFill>
                </a:rPr>
                <a:t>pmdarima package</a:t>
              </a:r>
              <a:endParaRPr sz="3391">
                <a:solidFill>
                  <a:srgbClr val="0C090A"/>
                </a:solidFill>
              </a:endParaRPr>
            </a:p>
            <a:p>
              <a:pPr indent="-443992" lvl="0" marL="457200" marR="0" rtl="0" algn="l">
                <a:lnSpc>
                  <a:spcPct val="140047"/>
                </a:lnSpc>
                <a:spcBef>
                  <a:spcPts val="0"/>
                </a:spcBef>
                <a:spcAft>
                  <a:spcPts val="0"/>
                </a:spcAft>
                <a:buClr>
                  <a:srgbClr val="0C090A"/>
                </a:buClr>
                <a:buSzPts val="3392"/>
                <a:buChar char="●"/>
              </a:pPr>
              <a:r>
                <a:rPr lang="en-US" sz="3391">
                  <a:solidFill>
                    <a:srgbClr val="0C090A"/>
                  </a:solidFill>
                </a:rPr>
                <a:t>Coefficient of determination is not appropriate because it is a time series.</a:t>
              </a:r>
              <a:endParaRPr sz="3391">
                <a:solidFill>
                  <a:srgbClr val="0C090A"/>
                </a:solidFill>
              </a:endParaRPr>
            </a:p>
            <a:p>
              <a:pPr indent="-443992" lvl="0" marL="457200" marR="0" rtl="0" algn="l">
                <a:lnSpc>
                  <a:spcPct val="140047"/>
                </a:lnSpc>
                <a:spcBef>
                  <a:spcPts val="0"/>
                </a:spcBef>
                <a:spcAft>
                  <a:spcPts val="0"/>
                </a:spcAft>
                <a:buClr>
                  <a:srgbClr val="0C090A"/>
                </a:buClr>
                <a:buSzPts val="3392"/>
                <a:buChar char="●"/>
              </a:pPr>
              <a:r>
                <a:rPr lang="en-US" sz="3391">
                  <a:solidFill>
                    <a:srgbClr val="0C090A"/>
                  </a:solidFill>
                </a:rPr>
                <a:t>used stepwise function to optimize pdq and minimize AIC</a:t>
              </a:r>
              <a:endParaRPr sz="3391">
                <a:solidFill>
                  <a:srgbClr val="0C090A"/>
                </a:solidFill>
              </a:endParaRPr>
            </a:p>
            <a:p>
              <a:pPr indent="-443992" lvl="0" marL="457200" marR="0" rtl="0" algn="l">
                <a:lnSpc>
                  <a:spcPct val="140047"/>
                </a:lnSpc>
                <a:spcBef>
                  <a:spcPts val="0"/>
                </a:spcBef>
                <a:spcAft>
                  <a:spcPts val="0"/>
                </a:spcAft>
                <a:buClr>
                  <a:srgbClr val="0C090A"/>
                </a:buClr>
                <a:buSzPts val="3392"/>
                <a:buChar char="●"/>
              </a:pPr>
              <a:r>
                <a:rPr lang="en-US" sz="3391">
                  <a:solidFill>
                    <a:srgbClr val="0C090A"/>
                  </a:solidFill>
                </a:rPr>
                <a:t>seasonality measured into the model</a:t>
              </a:r>
              <a:endParaRPr sz="3391">
                <a:solidFill>
                  <a:srgbClr val="0C090A"/>
                </a:solidFill>
              </a:endParaRPr>
            </a:p>
            <a:p>
              <a:pPr indent="-443992" lvl="0" marL="457200" marR="0" rtl="0" algn="l">
                <a:lnSpc>
                  <a:spcPct val="140047"/>
                </a:lnSpc>
                <a:spcBef>
                  <a:spcPts val="0"/>
                </a:spcBef>
                <a:spcAft>
                  <a:spcPts val="0"/>
                </a:spcAft>
                <a:buClr>
                  <a:srgbClr val="0C090A"/>
                </a:buClr>
                <a:buSzPts val="3392"/>
                <a:buChar char="●"/>
              </a:pPr>
              <a:r>
                <a:rPr lang="en-US" sz="3391">
                  <a:solidFill>
                    <a:srgbClr val="0C090A"/>
                  </a:solidFill>
                </a:rPr>
                <a:t>To interpret the effectiveness - used the AIC - Akaike Information Criterion </a:t>
              </a:r>
              <a:endParaRPr sz="3391">
                <a:solidFill>
                  <a:srgbClr val="0C090A"/>
                </a:solidFill>
              </a:endParaRPr>
            </a:p>
            <a:p>
              <a:pPr indent="0" lvl="0" marL="0" marR="0" rtl="0" algn="ctr">
                <a:lnSpc>
                  <a:spcPct val="140047"/>
                </a:lnSpc>
                <a:spcBef>
                  <a:spcPts val="0"/>
                </a:spcBef>
                <a:spcAft>
                  <a:spcPts val="0"/>
                </a:spcAft>
                <a:buNone/>
              </a:pPr>
              <a:r>
                <a:t/>
              </a:r>
              <a:endParaRPr sz="3391">
                <a:solidFill>
                  <a:srgbClr val="0C090A"/>
                </a:solidFill>
              </a:endParaRPr>
            </a:p>
          </p:txBody>
        </p:sp>
      </p:grpSp>
      <p:sp>
        <p:nvSpPr>
          <p:cNvPr id="219" name="Google Shape;219;g29febe5bf67_11_3"/>
          <p:cNvSpPr/>
          <p:nvPr/>
        </p:nvSpPr>
        <p:spPr>
          <a:xfrm>
            <a:off x="0" y="0"/>
            <a:ext cx="4378318" cy="10287000"/>
          </a:xfrm>
          <a:custGeom>
            <a:rect b="b" l="l" r="r" t="t"/>
            <a:pathLst>
              <a:path extrusionOk="0" h="10287000" w="4378318">
                <a:moveTo>
                  <a:pt x="0" y="0"/>
                </a:moveTo>
                <a:lnTo>
                  <a:pt x="4378318" y="0"/>
                </a:lnTo>
                <a:lnTo>
                  <a:pt x="4378318" y="10287000"/>
                </a:lnTo>
                <a:lnTo>
                  <a:pt x="0" y="10287000"/>
                </a:lnTo>
                <a:lnTo>
                  <a:pt x="0" y="0"/>
                </a:lnTo>
                <a:close/>
              </a:path>
            </a:pathLst>
          </a:custGeom>
          <a:blipFill rotWithShape="1">
            <a:blip r:embed="rId3">
              <a:alphaModFix/>
            </a:blip>
            <a:stretch>
              <a:fillRect b="0" l="-37627" r="-125005" t="0"/>
            </a:stretch>
          </a:blipFill>
          <a:ln>
            <a:noFill/>
          </a:ln>
        </p:spPr>
      </p:sp>
      <p:sp>
        <p:nvSpPr>
          <p:cNvPr id="220" name="Google Shape;220;g29febe5bf67_11_3"/>
          <p:cNvSpPr/>
          <p:nvPr/>
        </p:nvSpPr>
        <p:spPr>
          <a:xfrm>
            <a:off x="13909682" y="0"/>
            <a:ext cx="4378318" cy="10287000"/>
          </a:xfrm>
          <a:custGeom>
            <a:rect b="b" l="l" r="r" t="t"/>
            <a:pathLst>
              <a:path extrusionOk="0" h="10287000" w="4378318">
                <a:moveTo>
                  <a:pt x="0" y="0"/>
                </a:moveTo>
                <a:lnTo>
                  <a:pt x="4378318" y="0"/>
                </a:lnTo>
                <a:lnTo>
                  <a:pt x="4378318" y="10287000"/>
                </a:lnTo>
                <a:lnTo>
                  <a:pt x="0" y="10287000"/>
                </a:lnTo>
                <a:lnTo>
                  <a:pt x="0" y="0"/>
                </a:lnTo>
                <a:close/>
              </a:path>
            </a:pathLst>
          </a:custGeom>
          <a:blipFill rotWithShape="1">
            <a:blip r:embed="rId3">
              <a:alphaModFix/>
            </a:blip>
            <a:stretch>
              <a:fillRect b="0" l="-126702" r="-35936"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224" name="Shape 224"/>
        <p:cNvGrpSpPr/>
        <p:nvPr/>
      </p:nvGrpSpPr>
      <p:grpSpPr>
        <a:xfrm>
          <a:off x="0" y="0"/>
          <a:ext cx="0" cy="0"/>
          <a:chOff x="0" y="0"/>
          <a:chExt cx="0" cy="0"/>
        </a:xfrm>
      </p:grpSpPr>
      <p:sp>
        <p:nvSpPr>
          <p:cNvPr id="225" name="Google Shape;225;g29f7ea4f144_0_0"/>
          <p:cNvSpPr/>
          <p:nvPr/>
        </p:nvSpPr>
        <p:spPr>
          <a:xfrm>
            <a:off x="0" y="0"/>
            <a:ext cx="4378318" cy="10287000"/>
          </a:xfrm>
          <a:custGeom>
            <a:rect b="b" l="l" r="r" t="t"/>
            <a:pathLst>
              <a:path extrusionOk="0" h="10287000" w="4378318">
                <a:moveTo>
                  <a:pt x="0" y="0"/>
                </a:moveTo>
                <a:lnTo>
                  <a:pt x="4378318" y="0"/>
                </a:lnTo>
                <a:lnTo>
                  <a:pt x="4378318" y="10287000"/>
                </a:lnTo>
                <a:lnTo>
                  <a:pt x="0" y="10287000"/>
                </a:lnTo>
                <a:lnTo>
                  <a:pt x="0" y="0"/>
                </a:lnTo>
                <a:close/>
              </a:path>
            </a:pathLst>
          </a:custGeom>
          <a:blipFill rotWithShape="1">
            <a:blip r:embed="rId3">
              <a:alphaModFix/>
            </a:blip>
            <a:stretch>
              <a:fillRect b="0" l="-37627" r="-125005" t="0"/>
            </a:stretch>
          </a:blipFill>
          <a:ln>
            <a:noFill/>
          </a:ln>
        </p:spPr>
      </p:sp>
      <p:sp>
        <p:nvSpPr>
          <p:cNvPr id="226" name="Google Shape;226;g29f7ea4f144_0_0"/>
          <p:cNvSpPr/>
          <p:nvPr/>
        </p:nvSpPr>
        <p:spPr>
          <a:xfrm>
            <a:off x="13909707" y="0"/>
            <a:ext cx="4378318" cy="10287000"/>
          </a:xfrm>
          <a:custGeom>
            <a:rect b="b" l="l" r="r" t="t"/>
            <a:pathLst>
              <a:path extrusionOk="0" h="10287000" w="4378318">
                <a:moveTo>
                  <a:pt x="0" y="0"/>
                </a:moveTo>
                <a:lnTo>
                  <a:pt x="4378318" y="0"/>
                </a:lnTo>
                <a:lnTo>
                  <a:pt x="4378318" y="10287000"/>
                </a:lnTo>
                <a:lnTo>
                  <a:pt x="0" y="10287000"/>
                </a:lnTo>
                <a:lnTo>
                  <a:pt x="0" y="0"/>
                </a:lnTo>
                <a:close/>
              </a:path>
            </a:pathLst>
          </a:custGeom>
          <a:blipFill rotWithShape="1">
            <a:blip r:embed="rId3">
              <a:alphaModFix/>
            </a:blip>
            <a:stretch>
              <a:fillRect b="0" l="-126702" r="-35936" t="0"/>
            </a:stretch>
          </a:blipFill>
          <a:ln>
            <a:noFill/>
          </a:ln>
        </p:spPr>
      </p:sp>
      <p:grpSp>
        <p:nvGrpSpPr>
          <p:cNvPr id="227" name="Google Shape;227;g29f7ea4f144_0_0"/>
          <p:cNvGrpSpPr/>
          <p:nvPr/>
        </p:nvGrpSpPr>
        <p:grpSpPr>
          <a:xfrm>
            <a:off x="5698919" y="639364"/>
            <a:ext cx="6890175" cy="5751096"/>
            <a:chOff x="17" y="-3069925"/>
            <a:chExt cx="9186900" cy="7668128"/>
          </a:xfrm>
        </p:grpSpPr>
        <p:sp>
          <p:nvSpPr>
            <p:cNvPr id="228" name="Google Shape;228;g29f7ea4f144_0_0"/>
            <p:cNvSpPr txBox="1"/>
            <p:nvPr/>
          </p:nvSpPr>
          <p:spPr>
            <a:xfrm>
              <a:off x="17" y="-3069925"/>
              <a:ext cx="9186900" cy="2844300"/>
            </a:xfrm>
            <a:prstGeom prst="rect">
              <a:avLst/>
            </a:prstGeom>
            <a:noFill/>
            <a:ln>
              <a:noFill/>
            </a:ln>
          </p:spPr>
          <p:txBody>
            <a:bodyPr anchorCtr="0" anchor="t" bIns="0" lIns="0" spcFirstLastPara="1" rIns="0" wrap="square" tIns="0">
              <a:spAutoFit/>
            </a:bodyPr>
            <a:lstStyle/>
            <a:p>
              <a:pPr indent="0" lvl="0" marL="0" marR="0" rtl="0" algn="ctr">
                <a:lnSpc>
                  <a:spcPct val="115001"/>
                </a:lnSpc>
                <a:spcBef>
                  <a:spcPts val="0"/>
                </a:spcBef>
                <a:spcAft>
                  <a:spcPts val="0"/>
                </a:spcAft>
                <a:buNone/>
              </a:pPr>
              <a:r>
                <a:rPr lang="en-US" sz="6446">
                  <a:solidFill>
                    <a:srgbClr val="0C090A"/>
                  </a:solidFill>
                </a:rPr>
                <a:t>Summary of ARIMA Model</a:t>
              </a:r>
              <a:endParaRPr/>
            </a:p>
          </p:txBody>
        </p:sp>
        <p:sp>
          <p:nvSpPr>
            <p:cNvPr id="229" name="Google Shape;229;g29f7ea4f144_0_0"/>
            <p:cNvSpPr txBox="1"/>
            <p:nvPr/>
          </p:nvSpPr>
          <p:spPr>
            <a:xfrm>
              <a:off x="680781" y="4310803"/>
              <a:ext cx="7825500" cy="287400"/>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t/>
              </a:r>
              <a:endParaRPr/>
            </a:p>
          </p:txBody>
        </p:sp>
      </p:grpSp>
      <p:pic>
        <p:nvPicPr>
          <p:cNvPr id="230" name="Google Shape;230;g29f7ea4f144_0_0"/>
          <p:cNvPicPr preferRelativeResize="0"/>
          <p:nvPr/>
        </p:nvPicPr>
        <p:blipFill>
          <a:blip r:embed="rId4">
            <a:alphaModFix/>
          </a:blip>
          <a:stretch>
            <a:fillRect/>
          </a:stretch>
        </p:blipFill>
        <p:spPr>
          <a:xfrm>
            <a:off x="979539" y="435235"/>
            <a:ext cx="5088776" cy="4463849"/>
          </a:xfrm>
          <a:prstGeom prst="rect">
            <a:avLst/>
          </a:prstGeom>
          <a:noFill/>
          <a:ln>
            <a:noFill/>
          </a:ln>
        </p:spPr>
      </p:pic>
      <p:pic>
        <p:nvPicPr>
          <p:cNvPr id="231" name="Google Shape;231;g29f7ea4f144_0_0"/>
          <p:cNvPicPr preferRelativeResize="0"/>
          <p:nvPr/>
        </p:nvPicPr>
        <p:blipFill>
          <a:blip r:embed="rId5">
            <a:alphaModFix/>
          </a:blip>
          <a:stretch>
            <a:fillRect/>
          </a:stretch>
        </p:blipFill>
        <p:spPr>
          <a:xfrm>
            <a:off x="6454175" y="2905825"/>
            <a:ext cx="10378501" cy="5751075"/>
          </a:xfrm>
          <a:prstGeom prst="rect">
            <a:avLst/>
          </a:prstGeom>
          <a:noFill/>
          <a:ln>
            <a:noFill/>
          </a:ln>
        </p:spPr>
      </p:pic>
      <p:pic>
        <p:nvPicPr>
          <p:cNvPr id="232" name="Google Shape;232;g29f7ea4f144_0_0"/>
          <p:cNvPicPr preferRelativeResize="0"/>
          <p:nvPr/>
        </p:nvPicPr>
        <p:blipFill>
          <a:blip r:embed="rId6">
            <a:alphaModFix/>
          </a:blip>
          <a:stretch>
            <a:fillRect/>
          </a:stretch>
        </p:blipFill>
        <p:spPr>
          <a:xfrm>
            <a:off x="1649618" y="7710975"/>
            <a:ext cx="3748624" cy="2576025"/>
          </a:xfrm>
          <a:prstGeom prst="rect">
            <a:avLst/>
          </a:prstGeom>
          <a:noFill/>
          <a:ln>
            <a:noFill/>
          </a:ln>
        </p:spPr>
      </p:pic>
      <p:pic>
        <p:nvPicPr>
          <p:cNvPr id="233" name="Google Shape;233;g29f7ea4f144_0_0"/>
          <p:cNvPicPr preferRelativeResize="0"/>
          <p:nvPr/>
        </p:nvPicPr>
        <p:blipFill>
          <a:blip r:embed="rId7">
            <a:alphaModFix/>
          </a:blip>
          <a:stretch>
            <a:fillRect/>
          </a:stretch>
        </p:blipFill>
        <p:spPr>
          <a:xfrm>
            <a:off x="906692" y="5134950"/>
            <a:ext cx="5234483" cy="2576025"/>
          </a:xfrm>
          <a:prstGeom prst="rect">
            <a:avLst/>
          </a:prstGeom>
          <a:noFill/>
          <a:ln>
            <a:noFill/>
          </a:ln>
        </p:spPr>
      </p:pic>
      <p:sp>
        <p:nvSpPr>
          <p:cNvPr id="234" name="Google Shape;234;g29f7ea4f144_0_0"/>
          <p:cNvSpPr txBox="1"/>
          <p:nvPr/>
        </p:nvSpPr>
        <p:spPr>
          <a:xfrm>
            <a:off x="617013" y="0"/>
            <a:ext cx="3144300" cy="5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Training</a:t>
            </a:r>
            <a:endParaRPr sz="3200">
              <a:solidFill>
                <a:schemeClr val="dk1"/>
              </a:solidFill>
              <a:latin typeface="Calibri"/>
              <a:ea typeface="Calibri"/>
              <a:cs typeface="Calibri"/>
              <a:sym typeface="Calibri"/>
            </a:endParaRPr>
          </a:p>
        </p:txBody>
      </p:sp>
      <p:sp>
        <p:nvSpPr>
          <p:cNvPr id="235" name="Google Shape;235;g29f7ea4f144_0_0"/>
          <p:cNvSpPr txBox="1"/>
          <p:nvPr/>
        </p:nvSpPr>
        <p:spPr>
          <a:xfrm>
            <a:off x="424325" y="4854750"/>
            <a:ext cx="2096100" cy="5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Testing</a:t>
            </a:r>
            <a:endParaRPr sz="3200">
              <a:solidFill>
                <a:schemeClr val="dk1"/>
              </a:solidFill>
              <a:latin typeface="Calibri"/>
              <a:ea typeface="Calibri"/>
              <a:cs typeface="Calibri"/>
              <a:sym typeface="Calibri"/>
            </a:endParaRPr>
          </a:p>
        </p:txBody>
      </p:sp>
      <p:sp>
        <p:nvSpPr>
          <p:cNvPr id="236" name="Google Shape;236;g29f7ea4f144_0_0"/>
          <p:cNvSpPr txBox="1"/>
          <p:nvPr/>
        </p:nvSpPr>
        <p:spPr>
          <a:xfrm>
            <a:off x="7996200" y="8656900"/>
            <a:ext cx="5411700" cy="13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Training AIC: 5311.547</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Testing AIC: 2516.820</a:t>
            </a:r>
            <a:endParaRPr sz="32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240" name="Shape 240"/>
        <p:cNvGrpSpPr/>
        <p:nvPr/>
      </p:nvGrpSpPr>
      <p:grpSpPr>
        <a:xfrm>
          <a:off x="0" y="0"/>
          <a:ext cx="0" cy="0"/>
          <a:chOff x="0" y="0"/>
          <a:chExt cx="0" cy="0"/>
        </a:xfrm>
      </p:grpSpPr>
      <p:grpSp>
        <p:nvGrpSpPr>
          <p:cNvPr id="241" name="Google Shape;241;g29febe5bf67_11_16"/>
          <p:cNvGrpSpPr/>
          <p:nvPr/>
        </p:nvGrpSpPr>
        <p:grpSpPr>
          <a:xfrm>
            <a:off x="4941650" y="825689"/>
            <a:ext cx="8358750" cy="8459561"/>
            <a:chOff x="-1009675" y="-2821492"/>
            <a:chExt cx="11145000" cy="11279414"/>
          </a:xfrm>
        </p:grpSpPr>
        <p:sp>
          <p:nvSpPr>
            <p:cNvPr id="242" name="Google Shape;242;g29febe5bf67_11_16"/>
            <p:cNvSpPr txBox="1"/>
            <p:nvPr/>
          </p:nvSpPr>
          <p:spPr>
            <a:xfrm>
              <a:off x="17" y="-2821492"/>
              <a:ext cx="9186900" cy="1808700"/>
            </a:xfrm>
            <a:prstGeom prst="rect">
              <a:avLst/>
            </a:prstGeom>
            <a:noFill/>
            <a:ln>
              <a:noFill/>
            </a:ln>
          </p:spPr>
          <p:txBody>
            <a:bodyPr anchorCtr="0" anchor="t" bIns="0" lIns="0" spcFirstLastPara="1" rIns="0" wrap="square" tIns="0">
              <a:spAutoFit/>
            </a:bodyPr>
            <a:lstStyle/>
            <a:p>
              <a:pPr indent="0" lvl="0" marL="0" marR="0" rtl="0" algn="ctr">
                <a:lnSpc>
                  <a:spcPct val="115001"/>
                </a:lnSpc>
                <a:spcBef>
                  <a:spcPts val="0"/>
                </a:spcBef>
                <a:spcAft>
                  <a:spcPts val="0"/>
                </a:spcAft>
                <a:buNone/>
              </a:pPr>
              <a:r>
                <a:rPr lang="en-US" sz="6446">
                  <a:solidFill>
                    <a:srgbClr val="0C090A"/>
                  </a:solidFill>
                </a:rPr>
                <a:t>ARIMA </a:t>
              </a:r>
              <a:endParaRPr sz="6446">
                <a:solidFill>
                  <a:srgbClr val="0C090A"/>
                </a:solidFill>
              </a:endParaRPr>
            </a:p>
            <a:p>
              <a:pPr indent="0" lvl="0" marL="0" marR="0" rtl="0" algn="ctr">
                <a:lnSpc>
                  <a:spcPct val="115001"/>
                </a:lnSpc>
                <a:spcBef>
                  <a:spcPts val="0"/>
                </a:spcBef>
                <a:spcAft>
                  <a:spcPts val="0"/>
                </a:spcAft>
                <a:buNone/>
              </a:pPr>
              <a:r>
                <a:t/>
              </a:r>
              <a:endParaRPr/>
            </a:p>
          </p:txBody>
        </p:sp>
        <p:sp>
          <p:nvSpPr>
            <p:cNvPr id="243" name="Google Shape;243;g29febe5bf67_11_16"/>
            <p:cNvSpPr txBox="1"/>
            <p:nvPr/>
          </p:nvSpPr>
          <p:spPr>
            <a:xfrm>
              <a:off x="-1009675" y="-1012777"/>
              <a:ext cx="11145000" cy="9470700"/>
            </a:xfrm>
            <a:prstGeom prst="rect">
              <a:avLst/>
            </a:prstGeom>
            <a:noFill/>
            <a:ln>
              <a:noFill/>
            </a:ln>
          </p:spPr>
          <p:txBody>
            <a:bodyPr anchorCtr="0" anchor="t" bIns="0" lIns="0" spcFirstLastPara="1" rIns="0" wrap="square" tIns="0">
              <a:spAutoFit/>
            </a:bodyPr>
            <a:lstStyle/>
            <a:p>
              <a:pPr indent="-443992" lvl="0" marL="457200" marR="0" rtl="0" algn="l">
                <a:lnSpc>
                  <a:spcPct val="140047"/>
                </a:lnSpc>
                <a:spcBef>
                  <a:spcPts val="0"/>
                </a:spcBef>
                <a:spcAft>
                  <a:spcPts val="0"/>
                </a:spcAft>
                <a:buClr>
                  <a:srgbClr val="0C090A"/>
                </a:buClr>
                <a:buSzPts val="3392"/>
                <a:buChar char="●"/>
              </a:pPr>
              <a:r>
                <a:rPr lang="en-US" sz="3391">
                  <a:solidFill>
                    <a:srgbClr val="0C090A"/>
                  </a:solidFill>
                </a:rPr>
                <a:t>Notes about this model </a:t>
              </a:r>
              <a:endParaRPr sz="3391">
                <a:solidFill>
                  <a:srgbClr val="0C090A"/>
                </a:solidFill>
              </a:endParaRPr>
            </a:p>
            <a:p>
              <a:pPr indent="-443992" lvl="0" marL="457200" marR="0" rtl="0" algn="l">
                <a:lnSpc>
                  <a:spcPct val="140047"/>
                </a:lnSpc>
                <a:spcBef>
                  <a:spcPts val="0"/>
                </a:spcBef>
                <a:spcAft>
                  <a:spcPts val="0"/>
                </a:spcAft>
                <a:buClr>
                  <a:srgbClr val="0C090A"/>
                </a:buClr>
                <a:buSzPts val="3392"/>
                <a:buChar char="●"/>
              </a:pPr>
              <a:r>
                <a:rPr lang="en-US" sz="3391">
                  <a:solidFill>
                    <a:srgbClr val="0C090A"/>
                  </a:solidFill>
                </a:rPr>
                <a:t>It seems to be a poor fit to the model as it is arrange right now as the Q-Q Norm Plot is not linear. </a:t>
              </a:r>
              <a:endParaRPr sz="3391">
                <a:solidFill>
                  <a:srgbClr val="0C090A"/>
                </a:solidFill>
              </a:endParaRPr>
            </a:p>
            <a:p>
              <a:pPr indent="-443992" lvl="0" marL="457200" marR="0" rtl="0" algn="l">
                <a:lnSpc>
                  <a:spcPct val="140047"/>
                </a:lnSpc>
                <a:spcBef>
                  <a:spcPts val="0"/>
                </a:spcBef>
                <a:spcAft>
                  <a:spcPts val="0"/>
                </a:spcAft>
                <a:buClr>
                  <a:srgbClr val="0C090A"/>
                </a:buClr>
                <a:buSzPts val="3392"/>
                <a:buChar char="●"/>
              </a:pPr>
              <a:r>
                <a:rPr lang="en-US" sz="3391">
                  <a:solidFill>
                    <a:srgbClr val="0C090A"/>
                  </a:solidFill>
                </a:rPr>
                <a:t>Fu</a:t>
              </a:r>
              <a:r>
                <a:rPr lang="en-US" sz="3391">
                  <a:solidFill>
                    <a:srgbClr val="0C090A"/>
                  </a:solidFill>
                </a:rPr>
                <a:t>rther improvements to the way seasonality is measured within the model may be beneficial.</a:t>
              </a:r>
              <a:endParaRPr sz="3391">
                <a:solidFill>
                  <a:srgbClr val="0C090A"/>
                </a:solidFill>
              </a:endParaRPr>
            </a:p>
            <a:p>
              <a:pPr indent="-443992" lvl="0" marL="457200" marR="0" rtl="0" algn="l">
                <a:lnSpc>
                  <a:spcPct val="140047"/>
                </a:lnSpc>
                <a:spcBef>
                  <a:spcPts val="0"/>
                </a:spcBef>
                <a:spcAft>
                  <a:spcPts val="0"/>
                </a:spcAft>
                <a:buClr>
                  <a:srgbClr val="0C090A"/>
                </a:buClr>
                <a:buSzPts val="3392"/>
                <a:buChar char="●"/>
              </a:pPr>
              <a:r>
                <a:rPr lang="en-US" sz="3391">
                  <a:solidFill>
                    <a:srgbClr val="0C090A"/>
                  </a:solidFill>
                </a:rPr>
                <a:t>Currently with the way the model is fit it doesn’t predict future data effectively.</a:t>
              </a:r>
              <a:endParaRPr sz="3391">
                <a:solidFill>
                  <a:srgbClr val="0C090A"/>
                </a:solidFill>
              </a:endParaRPr>
            </a:p>
            <a:p>
              <a:pPr indent="0" lvl="0" marL="0" marR="0" rtl="0" algn="ctr">
                <a:lnSpc>
                  <a:spcPct val="140047"/>
                </a:lnSpc>
                <a:spcBef>
                  <a:spcPts val="0"/>
                </a:spcBef>
                <a:spcAft>
                  <a:spcPts val="0"/>
                </a:spcAft>
                <a:buNone/>
              </a:pPr>
              <a:r>
                <a:t/>
              </a:r>
              <a:endParaRPr sz="3391">
                <a:solidFill>
                  <a:srgbClr val="0C090A"/>
                </a:solidFill>
              </a:endParaRPr>
            </a:p>
          </p:txBody>
        </p:sp>
      </p:grpSp>
      <p:sp>
        <p:nvSpPr>
          <p:cNvPr id="244" name="Google Shape;244;g29febe5bf67_11_16"/>
          <p:cNvSpPr/>
          <p:nvPr/>
        </p:nvSpPr>
        <p:spPr>
          <a:xfrm>
            <a:off x="0" y="0"/>
            <a:ext cx="4378318" cy="10287000"/>
          </a:xfrm>
          <a:custGeom>
            <a:rect b="b" l="l" r="r" t="t"/>
            <a:pathLst>
              <a:path extrusionOk="0" h="10287000" w="4378318">
                <a:moveTo>
                  <a:pt x="0" y="0"/>
                </a:moveTo>
                <a:lnTo>
                  <a:pt x="4378318" y="0"/>
                </a:lnTo>
                <a:lnTo>
                  <a:pt x="4378318" y="10287000"/>
                </a:lnTo>
                <a:lnTo>
                  <a:pt x="0" y="10287000"/>
                </a:lnTo>
                <a:lnTo>
                  <a:pt x="0" y="0"/>
                </a:lnTo>
                <a:close/>
              </a:path>
            </a:pathLst>
          </a:custGeom>
          <a:blipFill rotWithShape="1">
            <a:blip r:embed="rId3">
              <a:alphaModFix/>
            </a:blip>
            <a:stretch>
              <a:fillRect b="0" l="-37627" r="-125005" t="0"/>
            </a:stretch>
          </a:blipFill>
          <a:ln>
            <a:noFill/>
          </a:ln>
        </p:spPr>
      </p:sp>
      <p:sp>
        <p:nvSpPr>
          <p:cNvPr id="245" name="Google Shape;245;g29febe5bf67_11_16"/>
          <p:cNvSpPr/>
          <p:nvPr/>
        </p:nvSpPr>
        <p:spPr>
          <a:xfrm>
            <a:off x="13909682" y="0"/>
            <a:ext cx="4378318" cy="10287000"/>
          </a:xfrm>
          <a:custGeom>
            <a:rect b="b" l="l" r="r" t="t"/>
            <a:pathLst>
              <a:path extrusionOk="0" h="10287000" w="4378318">
                <a:moveTo>
                  <a:pt x="0" y="0"/>
                </a:moveTo>
                <a:lnTo>
                  <a:pt x="4378318" y="0"/>
                </a:lnTo>
                <a:lnTo>
                  <a:pt x="4378318" y="10287000"/>
                </a:lnTo>
                <a:lnTo>
                  <a:pt x="0" y="10287000"/>
                </a:lnTo>
                <a:lnTo>
                  <a:pt x="0" y="0"/>
                </a:lnTo>
                <a:close/>
              </a:path>
            </a:pathLst>
          </a:custGeom>
          <a:blipFill rotWithShape="1">
            <a:blip r:embed="rId3">
              <a:alphaModFix/>
            </a:blip>
            <a:stretch>
              <a:fillRect b="0" l="-126702" r="-35936"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90" name="Shape 90"/>
        <p:cNvGrpSpPr/>
        <p:nvPr/>
      </p:nvGrpSpPr>
      <p:grpSpPr>
        <a:xfrm>
          <a:off x="0" y="0"/>
          <a:ext cx="0" cy="0"/>
          <a:chOff x="0" y="0"/>
          <a:chExt cx="0" cy="0"/>
        </a:xfrm>
      </p:grpSpPr>
      <p:sp>
        <p:nvSpPr>
          <p:cNvPr id="91" name="Google Shape;91;p2"/>
          <p:cNvSpPr/>
          <p:nvPr/>
        </p:nvSpPr>
        <p:spPr>
          <a:xfrm>
            <a:off x="-886798" y="0"/>
            <a:ext cx="8714078" cy="10287000"/>
          </a:xfrm>
          <a:custGeom>
            <a:rect b="b" l="l" r="r" t="t"/>
            <a:pathLst>
              <a:path extrusionOk="0" h="10287000" w="8714078">
                <a:moveTo>
                  <a:pt x="0" y="0"/>
                </a:moveTo>
                <a:lnTo>
                  <a:pt x="8714077" y="0"/>
                </a:lnTo>
                <a:lnTo>
                  <a:pt x="8714077" y="10287000"/>
                </a:lnTo>
                <a:lnTo>
                  <a:pt x="0" y="10287000"/>
                </a:lnTo>
                <a:lnTo>
                  <a:pt x="0" y="0"/>
                </a:lnTo>
                <a:close/>
              </a:path>
            </a:pathLst>
          </a:custGeom>
          <a:blipFill rotWithShape="1">
            <a:blip r:embed="rId3">
              <a:alphaModFix/>
            </a:blip>
            <a:stretch>
              <a:fillRect b="0" l="0" r="-43008" t="0"/>
            </a:stretch>
          </a:blipFill>
          <a:ln>
            <a:noFill/>
          </a:ln>
        </p:spPr>
      </p:sp>
      <p:grpSp>
        <p:nvGrpSpPr>
          <p:cNvPr id="92" name="Google Shape;92;p2"/>
          <p:cNvGrpSpPr/>
          <p:nvPr/>
        </p:nvGrpSpPr>
        <p:grpSpPr>
          <a:xfrm>
            <a:off x="9144000" y="1656769"/>
            <a:ext cx="8261561" cy="5653557"/>
            <a:chOff x="0" y="-28575"/>
            <a:chExt cx="11015415" cy="7538076"/>
          </a:xfrm>
        </p:grpSpPr>
        <p:sp>
          <p:nvSpPr>
            <p:cNvPr id="93" name="Google Shape;93;p2"/>
            <p:cNvSpPr txBox="1"/>
            <p:nvPr/>
          </p:nvSpPr>
          <p:spPr>
            <a:xfrm>
              <a:off x="411162" y="2584101"/>
              <a:ext cx="10193100" cy="4925400"/>
            </a:xfrm>
            <a:prstGeom prst="rect">
              <a:avLst/>
            </a:prstGeom>
            <a:noFill/>
            <a:ln>
              <a:noFill/>
            </a:ln>
          </p:spPr>
          <p:txBody>
            <a:bodyPr anchorCtr="0" anchor="t" bIns="0" lIns="0" spcFirstLastPara="1" rIns="0" wrap="square" tIns="0">
              <a:spAutoFit/>
            </a:bodyPr>
            <a:lstStyle/>
            <a:p>
              <a:pPr indent="-323850" lvl="1" marL="647700" marR="0" rtl="0" algn="l">
                <a:lnSpc>
                  <a:spcPct val="140000"/>
                </a:lnSpc>
                <a:spcBef>
                  <a:spcPts val="0"/>
                </a:spcBef>
                <a:spcAft>
                  <a:spcPts val="0"/>
                </a:spcAft>
                <a:buClr>
                  <a:srgbClr val="0C090A"/>
                </a:buClr>
                <a:buSzPts val="3000"/>
                <a:buFont typeface="Arial"/>
                <a:buChar char="•"/>
              </a:pPr>
              <a:r>
                <a:rPr lang="en-US" sz="3000">
                  <a:solidFill>
                    <a:srgbClr val="0C090A"/>
                  </a:solidFill>
                </a:rPr>
                <a:t>Overview of the dataset</a:t>
              </a:r>
              <a:endParaRPr sz="3000">
                <a:solidFill>
                  <a:srgbClr val="0C090A"/>
                </a:solidFill>
              </a:endParaRPr>
            </a:p>
            <a:p>
              <a:pPr indent="-323850" lvl="1" marL="647700" marR="0" rtl="0" algn="l">
                <a:lnSpc>
                  <a:spcPct val="140000"/>
                </a:lnSpc>
                <a:spcBef>
                  <a:spcPts val="0"/>
                </a:spcBef>
                <a:spcAft>
                  <a:spcPts val="0"/>
                </a:spcAft>
                <a:buClr>
                  <a:srgbClr val="0C090A"/>
                </a:buClr>
                <a:buSzPts val="3000"/>
                <a:buChar char="•"/>
              </a:pPr>
              <a:r>
                <a:rPr lang="en-US" sz="3000">
                  <a:solidFill>
                    <a:srgbClr val="0C090A"/>
                  </a:solidFill>
                </a:rPr>
                <a:t>Exploratory </a:t>
              </a:r>
              <a:r>
                <a:rPr lang="en-US" sz="3000">
                  <a:solidFill>
                    <a:srgbClr val="0C090A"/>
                  </a:solidFill>
                </a:rPr>
                <a:t>analysis</a:t>
              </a:r>
              <a:endParaRPr sz="3000">
                <a:solidFill>
                  <a:srgbClr val="0C090A"/>
                </a:solidFill>
              </a:endParaRPr>
            </a:p>
            <a:p>
              <a:pPr indent="-323850" lvl="1" marL="647700" marR="0" rtl="0" algn="l">
                <a:lnSpc>
                  <a:spcPct val="140000"/>
                </a:lnSpc>
                <a:spcBef>
                  <a:spcPts val="0"/>
                </a:spcBef>
                <a:spcAft>
                  <a:spcPts val="0"/>
                </a:spcAft>
                <a:buClr>
                  <a:srgbClr val="0C090A"/>
                </a:buClr>
                <a:buSzPts val="3000"/>
                <a:buFont typeface="Arial"/>
                <a:buChar char="•"/>
              </a:pPr>
              <a:r>
                <a:rPr lang="en-US" sz="3000">
                  <a:solidFill>
                    <a:srgbClr val="0C090A"/>
                  </a:solidFill>
                </a:rPr>
                <a:t>Evaluation metrics</a:t>
              </a:r>
              <a:endParaRPr/>
            </a:p>
            <a:p>
              <a:pPr indent="-323850" lvl="1" marL="647700" marR="0" rtl="0" algn="l">
                <a:lnSpc>
                  <a:spcPct val="140000"/>
                </a:lnSpc>
                <a:spcBef>
                  <a:spcPts val="0"/>
                </a:spcBef>
                <a:spcAft>
                  <a:spcPts val="0"/>
                </a:spcAft>
                <a:buClr>
                  <a:srgbClr val="0C090A"/>
                </a:buClr>
                <a:buSzPts val="3000"/>
                <a:buFont typeface="Arial"/>
                <a:buChar char="•"/>
              </a:pPr>
              <a:r>
                <a:rPr lang="en-US" sz="3000">
                  <a:solidFill>
                    <a:srgbClr val="0C090A"/>
                  </a:solidFill>
                </a:rPr>
                <a:t>K Nearest Neighbors </a:t>
              </a:r>
              <a:endParaRPr/>
            </a:p>
            <a:p>
              <a:pPr indent="-323850" lvl="1" marL="647700" marR="0" rtl="0" algn="l">
                <a:lnSpc>
                  <a:spcPct val="140000"/>
                </a:lnSpc>
                <a:spcBef>
                  <a:spcPts val="0"/>
                </a:spcBef>
                <a:spcAft>
                  <a:spcPts val="0"/>
                </a:spcAft>
                <a:buClr>
                  <a:srgbClr val="0C090A"/>
                </a:buClr>
                <a:buSzPts val="3000"/>
                <a:buFont typeface="Arial"/>
                <a:buChar char="•"/>
              </a:pPr>
              <a:r>
                <a:rPr lang="en-US" sz="3000">
                  <a:solidFill>
                    <a:srgbClr val="0C090A"/>
                  </a:solidFill>
                </a:rPr>
                <a:t>Multiple Regression Models</a:t>
              </a:r>
              <a:endParaRPr sz="2999">
                <a:solidFill>
                  <a:srgbClr val="0C090A"/>
                </a:solidFill>
              </a:endParaRPr>
            </a:p>
            <a:p>
              <a:pPr indent="-323850" lvl="1" marL="647700" marR="0" rtl="0" algn="l">
                <a:lnSpc>
                  <a:spcPct val="140013"/>
                </a:lnSpc>
                <a:spcBef>
                  <a:spcPts val="0"/>
                </a:spcBef>
                <a:spcAft>
                  <a:spcPts val="0"/>
                </a:spcAft>
                <a:buClr>
                  <a:srgbClr val="0C090A"/>
                </a:buClr>
                <a:buSzPts val="2999"/>
                <a:buChar char="•"/>
              </a:pPr>
              <a:r>
                <a:rPr lang="en-US" sz="2999">
                  <a:solidFill>
                    <a:srgbClr val="0C090A"/>
                  </a:solidFill>
                </a:rPr>
                <a:t>Arima Model</a:t>
              </a:r>
              <a:endParaRPr sz="2999">
                <a:solidFill>
                  <a:srgbClr val="0C090A"/>
                </a:solidFill>
              </a:endParaRPr>
            </a:p>
          </p:txBody>
        </p:sp>
        <p:sp>
          <p:nvSpPr>
            <p:cNvPr id="94" name="Google Shape;94;p2"/>
            <p:cNvSpPr txBox="1"/>
            <p:nvPr/>
          </p:nvSpPr>
          <p:spPr>
            <a:xfrm>
              <a:off x="0" y="-28575"/>
              <a:ext cx="11015415" cy="2085337"/>
            </a:xfrm>
            <a:prstGeom prst="rect">
              <a:avLst/>
            </a:prstGeom>
            <a:noFill/>
            <a:ln>
              <a:noFill/>
            </a:ln>
          </p:spPr>
          <p:txBody>
            <a:bodyPr anchorCtr="0" anchor="t" bIns="0" lIns="0" spcFirstLastPara="1" rIns="0" wrap="square" tIns="0">
              <a:spAutoFit/>
            </a:bodyPr>
            <a:lstStyle/>
            <a:p>
              <a:pPr indent="0" lvl="0" marL="0" marR="0" rtl="0" algn="just">
                <a:lnSpc>
                  <a:spcPct val="123002"/>
                </a:lnSpc>
                <a:spcBef>
                  <a:spcPts val="0"/>
                </a:spcBef>
                <a:spcAft>
                  <a:spcPts val="0"/>
                </a:spcAft>
                <a:buNone/>
              </a:pPr>
              <a:r>
                <a:rPr b="0" i="0" lang="en-US" sz="10125" u="none" cap="none" strike="noStrike">
                  <a:solidFill>
                    <a:srgbClr val="0C090A"/>
                  </a:solidFill>
                  <a:latin typeface="Arial"/>
                  <a:ea typeface="Arial"/>
                  <a:cs typeface="Arial"/>
                  <a:sym typeface="Arial"/>
                </a:rPr>
                <a:t>AGENDA</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249" name="Shape 249"/>
        <p:cNvGrpSpPr/>
        <p:nvPr/>
      </p:nvGrpSpPr>
      <p:grpSpPr>
        <a:xfrm>
          <a:off x="0" y="0"/>
          <a:ext cx="0" cy="0"/>
          <a:chOff x="0" y="0"/>
          <a:chExt cx="0" cy="0"/>
        </a:xfrm>
      </p:grpSpPr>
      <p:sp>
        <p:nvSpPr>
          <p:cNvPr id="250" name="Google Shape;250;g29febe5bf67_13_5"/>
          <p:cNvSpPr/>
          <p:nvPr/>
        </p:nvSpPr>
        <p:spPr>
          <a:xfrm>
            <a:off x="3235051" y="-1360235"/>
            <a:ext cx="6796258" cy="6796258"/>
          </a:xfrm>
          <a:custGeom>
            <a:rect b="b" l="l" r="r" t="t"/>
            <a:pathLst>
              <a:path extrusionOk="0" h="6796258" w="6796258">
                <a:moveTo>
                  <a:pt x="0" y="0"/>
                </a:moveTo>
                <a:lnTo>
                  <a:pt x="6796258" y="0"/>
                </a:lnTo>
                <a:lnTo>
                  <a:pt x="6796258" y="6796258"/>
                </a:lnTo>
                <a:lnTo>
                  <a:pt x="0" y="6796258"/>
                </a:lnTo>
                <a:lnTo>
                  <a:pt x="0" y="0"/>
                </a:lnTo>
                <a:close/>
              </a:path>
            </a:pathLst>
          </a:custGeom>
          <a:blipFill rotWithShape="1">
            <a:blip r:embed="rId3">
              <a:alphaModFix/>
            </a:blip>
            <a:stretch>
              <a:fillRect b="0" l="0" r="0" t="0"/>
            </a:stretch>
          </a:blipFill>
          <a:ln>
            <a:noFill/>
          </a:ln>
        </p:spPr>
      </p:sp>
      <p:sp>
        <p:nvSpPr>
          <p:cNvPr id="251" name="Google Shape;251;g29febe5bf67_13_5"/>
          <p:cNvSpPr/>
          <p:nvPr/>
        </p:nvSpPr>
        <p:spPr>
          <a:xfrm>
            <a:off x="-2115676" y="3031252"/>
            <a:ext cx="7637261" cy="7637261"/>
          </a:xfrm>
          <a:custGeom>
            <a:rect b="b" l="l" r="r" t="t"/>
            <a:pathLst>
              <a:path extrusionOk="0" h="7637261" w="7637261">
                <a:moveTo>
                  <a:pt x="0" y="0"/>
                </a:moveTo>
                <a:lnTo>
                  <a:pt x="7637261" y="0"/>
                </a:lnTo>
                <a:lnTo>
                  <a:pt x="7637261" y="7637261"/>
                </a:lnTo>
                <a:lnTo>
                  <a:pt x="0" y="7637261"/>
                </a:lnTo>
                <a:lnTo>
                  <a:pt x="0" y="0"/>
                </a:lnTo>
                <a:close/>
              </a:path>
            </a:pathLst>
          </a:custGeom>
          <a:blipFill rotWithShape="1">
            <a:blip r:embed="rId4">
              <a:alphaModFix/>
            </a:blip>
            <a:stretch>
              <a:fillRect b="0" l="0" r="0" t="0"/>
            </a:stretch>
          </a:blipFill>
          <a:ln>
            <a:noFill/>
          </a:ln>
        </p:spPr>
      </p:sp>
      <p:grpSp>
        <p:nvGrpSpPr>
          <p:cNvPr id="252" name="Google Shape;252;g29febe5bf67_13_5"/>
          <p:cNvGrpSpPr/>
          <p:nvPr/>
        </p:nvGrpSpPr>
        <p:grpSpPr>
          <a:xfrm>
            <a:off x="5521586" y="4932412"/>
            <a:ext cx="11563650" cy="5037045"/>
            <a:chOff x="-231967" y="-3384767"/>
            <a:chExt cx="15418200" cy="6716060"/>
          </a:xfrm>
        </p:grpSpPr>
        <p:sp>
          <p:nvSpPr>
            <p:cNvPr id="253" name="Google Shape;253;g29febe5bf67_13_5"/>
            <p:cNvSpPr txBox="1"/>
            <p:nvPr/>
          </p:nvSpPr>
          <p:spPr>
            <a:xfrm>
              <a:off x="-231967" y="-1594407"/>
              <a:ext cx="15418200" cy="4925700"/>
            </a:xfrm>
            <a:prstGeom prst="rect">
              <a:avLst/>
            </a:prstGeom>
            <a:noFill/>
            <a:ln>
              <a:noFill/>
            </a:ln>
          </p:spPr>
          <p:txBody>
            <a:bodyPr anchorCtr="0" anchor="t" bIns="0" lIns="0" spcFirstLastPara="1" rIns="0" wrap="square" tIns="0">
              <a:spAutoFit/>
            </a:bodyPr>
            <a:lstStyle/>
            <a:p>
              <a:pPr indent="0" lvl="0" marL="457200" marR="0" rtl="0" algn="ctr">
                <a:lnSpc>
                  <a:spcPct val="140000"/>
                </a:lnSpc>
                <a:spcBef>
                  <a:spcPts val="0"/>
                </a:spcBef>
                <a:spcAft>
                  <a:spcPts val="0"/>
                </a:spcAft>
                <a:buNone/>
              </a:pPr>
              <a:r>
                <a:rPr lang="en-US" sz="3000">
                  <a:solidFill>
                    <a:srgbClr val="0C090A"/>
                  </a:solidFill>
                </a:rPr>
                <a:t>In conclusion the model with the best fit was the KNeighbors model was the best fit based on our decided measurement of fit, however the AIC and BIC on ARIMA model indicate that it could be </a:t>
              </a:r>
              <a:r>
                <a:rPr lang="en-US" sz="3000">
                  <a:solidFill>
                    <a:srgbClr val="0C090A"/>
                  </a:solidFill>
                </a:rPr>
                <a:t>advantageous</a:t>
              </a:r>
              <a:r>
                <a:rPr lang="en-US" sz="3000">
                  <a:solidFill>
                    <a:srgbClr val="0C090A"/>
                  </a:solidFill>
                </a:rPr>
                <a:t> as well if </a:t>
              </a:r>
              <a:r>
                <a:rPr lang="en-US" sz="3000">
                  <a:solidFill>
                    <a:srgbClr val="0C090A"/>
                  </a:solidFill>
                </a:rPr>
                <a:t>adapted to better account for seasonality.</a:t>
              </a:r>
              <a:endParaRPr sz="3000">
                <a:solidFill>
                  <a:srgbClr val="0C090A"/>
                </a:solidFill>
              </a:endParaRPr>
            </a:p>
            <a:p>
              <a:pPr indent="-419100" lvl="0" marL="457200" marR="0" rtl="0" algn="ctr">
                <a:lnSpc>
                  <a:spcPct val="140000"/>
                </a:lnSpc>
                <a:spcBef>
                  <a:spcPts val="0"/>
                </a:spcBef>
                <a:spcAft>
                  <a:spcPts val="0"/>
                </a:spcAft>
                <a:buClr>
                  <a:srgbClr val="0C090A"/>
                </a:buClr>
                <a:buSzPts val="3000"/>
                <a:buChar char="-"/>
              </a:pPr>
              <a:r>
                <a:t/>
              </a:r>
              <a:endParaRPr sz="3000">
                <a:solidFill>
                  <a:srgbClr val="0C090A"/>
                </a:solidFill>
              </a:endParaRPr>
            </a:p>
          </p:txBody>
        </p:sp>
        <p:sp>
          <p:nvSpPr>
            <p:cNvPr id="254" name="Google Shape;254;g29febe5bf67_13_5"/>
            <p:cNvSpPr txBox="1"/>
            <p:nvPr/>
          </p:nvSpPr>
          <p:spPr>
            <a:xfrm>
              <a:off x="-231967" y="-3384767"/>
              <a:ext cx="15418200" cy="1169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700">
                  <a:solidFill>
                    <a:srgbClr val="0C090A"/>
                  </a:solidFill>
                </a:rPr>
                <a:t>Conclusion</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258" name="Shape 258"/>
        <p:cNvGrpSpPr/>
        <p:nvPr/>
      </p:nvGrpSpPr>
      <p:grpSpPr>
        <a:xfrm>
          <a:off x="0" y="0"/>
          <a:ext cx="0" cy="0"/>
          <a:chOff x="0" y="0"/>
          <a:chExt cx="0" cy="0"/>
        </a:xfrm>
      </p:grpSpPr>
      <p:sp>
        <p:nvSpPr>
          <p:cNvPr id="259" name="Google Shape;259;p11"/>
          <p:cNvSpPr/>
          <p:nvPr/>
        </p:nvSpPr>
        <p:spPr>
          <a:xfrm>
            <a:off x="0" y="0"/>
            <a:ext cx="18288000" cy="5631062"/>
          </a:xfrm>
          <a:custGeom>
            <a:rect b="b" l="l" r="r" t="t"/>
            <a:pathLst>
              <a:path extrusionOk="0" h="5631062" w="18288000">
                <a:moveTo>
                  <a:pt x="0" y="0"/>
                </a:moveTo>
                <a:lnTo>
                  <a:pt x="18288000" y="0"/>
                </a:lnTo>
                <a:lnTo>
                  <a:pt x="18288000" y="5631062"/>
                </a:lnTo>
                <a:lnTo>
                  <a:pt x="0" y="5631062"/>
                </a:lnTo>
                <a:lnTo>
                  <a:pt x="0" y="0"/>
                </a:lnTo>
                <a:close/>
              </a:path>
            </a:pathLst>
          </a:custGeom>
          <a:blipFill rotWithShape="1">
            <a:blip r:embed="rId3">
              <a:alphaModFix/>
            </a:blip>
            <a:stretch>
              <a:fillRect b="-172799" l="0" r="0" t="0"/>
            </a:stretch>
          </a:blipFill>
          <a:ln>
            <a:noFill/>
          </a:ln>
        </p:spPr>
      </p:sp>
      <p:sp>
        <p:nvSpPr>
          <p:cNvPr id="260" name="Google Shape;260;p11"/>
          <p:cNvSpPr txBox="1"/>
          <p:nvPr/>
        </p:nvSpPr>
        <p:spPr>
          <a:xfrm>
            <a:off x="2628946" y="7009690"/>
            <a:ext cx="13030108" cy="1631766"/>
          </a:xfrm>
          <a:prstGeom prst="rect">
            <a:avLst/>
          </a:prstGeom>
          <a:noFill/>
          <a:ln>
            <a:noFill/>
          </a:ln>
        </p:spPr>
        <p:txBody>
          <a:bodyPr anchorCtr="0" anchor="t" bIns="0" lIns="0" spcFirstLastPara="1" rIns="0" wrap="square" tIns="0">
            <a:spAutoFit/>
          </a:bodyPr>
          <a:lstStyle/>
          <a:p>
            <a:pPr indent="0" lvl="0" marL="0" marR="0" rtl="0" algn="ctr">
              <a:lnSpc>
                <a:spcPct val="114994"/>
              </a:lnSpc>
              <a:spcBef>
                <a:spcPts val="0"/>
              </a:spcBef>
              <a:spcAft>
                <a:spcPts val="0"/>
              </a:spcAft>
              <a:buNone/>
            </a:pPr>
            <a:r>
              <a:rPr b="0" i="0" lang="en-US" sz="10971" u="none" cap="none" strike="noStrike">
                <a:solidFill>
                  <a:srgbClr val="0C090A"/>
                </a:solidFill>
                <a:latin typeface="Arial"/>
                <a:ea typeface="Arial"/>
                <a:cs typeface="Arial"/>
                <a:sym typeface="Arial"/>
              </a:rPr>
              <a:t>Thank you!</a:t>
            </a:r>
            <a:endParaRPr/>
          </a:p>
        </p:txBody>
      </p:sp>
      <p:sp>
        <p:nvSpPr>
          <p:cNvPr id="261" name="Google Shape;261;p11"/>
          <p:cNvSpPr txBox="1"/>
          <p:nvPr/>
        </p:nvSpPr>
        <p:spPr>
          <a:xfrm>
            <a:off x="6273598" y="8565256"/>
            <a:ext cx="5740804" cy="693044"/>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4047" u="none" cap="none" strike="noStrike">
                <a:solidFill>
                  <a:srgbClr val="0C090A"/>
                </a:solidFill>
                <a:latin typeface="Arial"/>
                <a:ea typeface="Arial"/>
                <a:cs typeface="Arial"/>
                <a:sym typeface="Arial"/>
              </a:rPr>
              <a:t>See you again soon!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98" name="Shape 98"/>
        <p:cNvGrpSpPr/>
        <p:nvPr/>
      </p:nvGrpSpPr>
      <p:grpSpPr>
        <a:xfrm>
          <a:off x="0" y="0"/>
          <a:ext cx="0" cy="0"/>
          <a:chOff x="0" y="0"/>
          <a:chExt cx="0" cy="0"/>
        </a:xfrm>
      </p:grpSpPr>
      <p:grpSp>
        <p:nvGrpSpPr>
          <p:cNvPr id="99" name="Google Shape;99;p3"/>
          <p:cNvGrpSpPr/>
          <p:nvPr/>
        </p:nvGrpSpPr>
        <p:grpSpPr>
          <a:xfrm>
            <a:off x="1028700" y="2126110"/>
            <a:ext cx="7360650" cy="3104700"/>
            <a:chOff x="0" y="38100"/>
            <a:chExt cx="9814200" cy="4139599"/>
          </a:xfrm>
        </p:grpSpPr>
        <p:sp>
          <p:nvSpPr>
            <p:cNvPr id="100" name="Google Shape;100;p3"/>
            <p:cNvSpPr txBox="1"/>
            <p:nvPr/>
          </p:nvSpPr>
          <p:spPr>
            <a:xfrm>
              <a:off x="366323" y="3890299"/>
              <a:ext cx="9081600" cy="287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01" name="Google Shape;101;p3"/>
            <p:cNvSpPr txBox="1"/>
            <p:nvPr/>
          </p:nvSpPr>
          <p:spPr>
            <a:xfrm>
              <a:off x="0" y="38100"/>
              <a:ext cx="9814200" cy="1169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700">
                  <a:solidFill>
                    <a:srgbClr val="0C090A"/>
                  </a:solidFill>
                </a:rPr>
                <a:t>Traffic Dataset</a:t>
              </a:r>
              <a:endParaRPr/>
            </a:p>
          </p:txBody>
        </p:sp>
      </p:grpSp>
      <p:sp>
        <p:nvSpPr>
          <p:cNvPr id="102" name="Google Shape;102;p3"/>
          <p:cNvSpPr txBox="1"/>
          <p:nvPr/>
        </p:nvSpPr>
        <p:spPr>
          <a:xfrm>
            <a:off x="2689400" y="3608300"/>
            <a:ext cx="13850400" cy="49530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Traffic Prediction Data Set</a:t>
            </a:r>
            <a:endParaRPr sz="3200">
              <a:solidFill>
                <a:schemeClr val="dk1"/>
              </a:solidFill>
              <a:latin typeface="Calibri"/>
              <a:ea typeface="Calibri"/>
              <a:cs typeface="Calibri"/>
              <a:sym typeface="Calibri"/>
            </a:endParaRPr>
          </a:p>
          <a:p>
            <a:pPr indent="-431800" lvl="0" marL="457200" rtl="0" algn="l">
              <a:lnSpc>
                <a:spcPct val="115000"/>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Columns:</a:t>
            </a:r>
            <a:endParaRPr sz="3200">
              <a:solidFill>
                <a:schemeClr val="dk1"/>
              </a:solidFill>
              <a:latin typeface="Calibri"/>
              <a:ea typeface="Calibri"/>
              <a:cs typeface="Calibri"/>
              <a:sym typeface="Calibri"/>
            </a:endParaRPr>
          </a:p>
          <a:p>
            <a:pPr indent="-431800" lvl="0" marL="457200" rtl="0" algn="l">
              <a:lnSpc>
                <a:spcPct val="115000"/>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Potential Uses: transportation planning, congestion management, and traffic flow analysis.</a:t>
            </a:r>
            <a:endParaRPr sz="3200">
              <a:solidFill>
                <a:schemeClr val="dk1"/>
              </a:solidFill>
              <a:latin typeface="Calibri"/>
              <a:ea typeface="Calibri"/>
              <a:cs typeface="Calibri"/>
              <a:sym typeface="Calibri"/>
            </a:endParaRPr>
          </a:p>
          <a:p>
            <a:pPr indent="-431800" lvl="0" marL="457200" rtl="0" algn="l">
              <a:lnSpc>
                <a:spcPct val="115000"/>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Important Notes: Traffic often </a:t>
            </a:r>
            <a:r>
              <a:rPr lang="en-US" sz="3200">
                <a:solidFill>
                  <a:schemeClr val="dk1"/>
                </a:solidFill>
                <a:latin typeface="Calibri"/>
                <a:ea typeface="Calibri"/>
                <a:cs typeface="Calibri"/>
                <a:sym typeface="Calibri"/>
              </a:rPr>
              <a:t>changes</a:t>
            </a:r>
            <a:r>
              <a:rPr lang="en-US" sz="3200">
                <a:solidFill>
                  <a:schemeClr val="dk1"/>
                </a:solidFill>
                <a:latin typeface="Calibri"/>
                <a:ea typeface="Calibri"/>
                <a:cs typeface="Calibri"/>
                <a:sym typeface="Calibri"/>
              </a:rPr>
              <a:t> based on the time of day on a specific day of the week. Thus, for this reason some form of categorization of the data may be beneficial.</a:t>
            </a:r>
            <a:endParaRPr sz="3200">
              <a:solidFill>
                <a:schemeClr val="dk1"/>
              </a:solidFill>
              <a:latin typeface="Calibri"/>
              <a:ea typeface="Calibri"/>
              <a:cs typeface="Calibri"/>
              <a:sym typeface="Calibri"/>
            </a:endParaRPr>
          </a:p>
          <a:p>
            <a:pPr indent="-431800" lvl="0" marL="457200" rtl="0" algn="l">
              <a:lnSpc>
                <a:spcPct val="115000"/>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Kaggle description: </a:t>
            </a:r>
            <a:endParaRPr sz="3200">
              <a:solidFill>
                <a:schemeClr val="dk1"/>
              </a:solidFill>
              <a:latin typeface="Calibri"/>
              <a:ea typeface="Calibri"/>
              <a:cs typeface="Calibri"/>
              <a:sym typeface="Calibri"/>
            </a:endParaRPr>
          </a:p>
        </p:txBody>
      </p:sp>
      <p:pic>
        <p:nvPicPr>
          <p:cNvPr id="103" name="Google Shape;103;p3"/>
          <p:cNvPicPr preferRelativeResize="0"/>
          <p:nvPr/>
        </p:nvPicPr>
        <p:blipFill>
          <a:blip r:embed="rId3">
            <a:alphaModFix/>
          </a:blip>
          <a:stretch>
            <a:fillRect/>
          </a:stretch>
        </p:blipFill>
        <p:spPr>
          <a:xfrm>
            <a:off x="4915975" y="4320950"/>
            <a:ext cx="10248900" cy="476250"/>
          </a:xfrm>
          <a:prstGeom prst="rect">
            <a:avLst/>
          </a:prstGeom>
          <a:noFill/>
          <a:ln>
            <a:noFill/>
          </a:ln>
        </p:spPr>
      </p:pic>
      <p:pic>
        <p:nvPicPr>
          <p:cNvPr id="104" name="Google Shape;104;p3"/>
          <p:cNvPicPr preferRelativeResize="0"/>
          <p:nvPr/>
        </p:nvPicPr>
        <p:blipFill>
          <a:blip r:embed="rId4">
            <a:alphaModFix/>
          </a:blip>
          <a:stretch>
            <a:fillRect/>
          </a:stretch>
        </p:blipFill>
        <p:spPr>
          <a:xfrm>
            <a:off x="103800" y="8701326"/>
            <a:ext cx="18288000" cy="1696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108" name="Shape 108"/>
        <p:cNvGrpSpPr/>
        <p:nvPr/>
      </p:nvGrpSpPr>
      <p:grpSpPr>
        <a:xfrm>
          <a:off x="0" y="0"/>
          <a:ext cx="0" cy="0"/>
          <a:chOff x="0" y="0"/>
          <a:chExt cx="0" cy="0"/>
        </a:xfrm>
      </p:grpSpPr>
      <p:grpSp>
        <p:nvGrpSpPr>
          <p:cNvPr id="109" name="Google Shape;109;g29febe5bf67_10_0"/>
          <p:cNvGrpSpPr/>
          <p:nvPr/>
        </p:nvGrpSpPr>
        <p:grpSpPr>
          <a:xfrm>
            <a:off x="1028700" y="2126094"/>
            <a:ext cx="7360650" cy="4459865"/>
            <a:chOff x="0" y="38100"/>
            <a:chExt cx="9814200" cy="4047799"/>
          </a:xfrm>
        </p:grpSpPr>
        <p:sp>
          <p:nvSpPr>
            <p:cNvPr id="110" name="Google Shape;110;g29febe5bf67_10_0"/>
            <p:cNvSpPr txBox="1"/>
            <p:nvPr/>
          </p:nvSpPr>
          <p:spPr>
            <a:xfrm>
              <a:off x="366323" y="3890299"/>
              <a:ext cx="9081600" cy="19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11" name="Google Shape;111;g29febe5bf67_10_0"/>
            <p:cNvSpPr txBox="1"/>
            <p:nvPr/>
          </p:nvSpPr>
          <p:spPr>
            <a:xfrm>
              <a:off x="0" y="38100"/>
              <a:ext cx="9814200" cy="1712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700">
                  <a:solidFill>
                    <a:srgbClr val="0C090A"/>
                  </a:solidFill>
                </a:rPr>
                <a:t>Exploratory</a:t>
              </a:r>
              <a:r>
                <a:rPr lang="en-US" sz="5700">
                  <a:solidFill>
                    <a:srgbClr val="0C090A"/>
                  </a:solidFill>
                </a:rPr>
                <a:t> Data </a:t>
              </a:r>
              <a:r>
                <a:rPr lang="en-US" sz="5700">
                  <a:solidFill>
                    <a:srgbClr val="0C090A"/>
                  </a:solidFill>
                </a:rPr>
                <a:t>Analysis</a:t>
              </a:r>
              <a:endParaRPr/>
            </a:p>
          </p:txBody>
        </p:sp>
      </p:grpSp>
      <p:pic>
        <p:nvPicPr>
          <p:cNvPr id="112" name="Google Shape;112;g29febe5bf67_10_0"/>
          <p:cNvPicPr preferRelativeResize="0"/>
          <p:nvPr/>
        </p:nvPicPr>
        <p:blipFill rotWithShape="1">
          <a:blip r:embed="rId3">
            <a:alphaModFix/>
          </a:blip>
          <a:srcRect b="0" l="0" r="0" t="2400"/>
          <a:stretch/>
        </p:blipFill>
        <p:spPr>
          <a:xfrm>
            <a:off x="7382925" y="1213375"/>
            <a:ext cx="10905075" cy="8636250"/>
          </a:xfrm>
          <a:prstGeom prst="rect">
            <a:avLst/>
          </a:prstGeom>
          <a:noFill/>
          <a:ln>
            <a:noFill/>
          </a:ln>
        </p:spPr>
      </p:pic>
      <p:sp>
        <p:nvSpPr>
          <p:cNvPr id="113" name="Google Shape;113;g29febe5bf67_10_0"/>
          <p:cNvSpPr txBox="1"/>
          <p:nvPr/>
        </p:nvSpPr>
        <p:spPr>
          <a:xfrm>
            <a:off x="1486225" y="4616025"/>
            <a:ext cx="8335800" cy="26475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Covariance</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Correlation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Mean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Median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Standard deviation</a:t>
            </a:r>
            <a:endParaRPr sz="3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117" name="Shape 117"/>
        <p:cNvGrpSpPr/>
        <p:nvPr/>
      </p:nvGrpSpPr>
      <p:grpSpPr>
        <a:xfrm>
          <a:off x="0" y="0"/>
          <a:ext cx="0" cy="0"/>
          <a:chOff x="0" y="0"/>
          <a:chExt cx="0" cy="0"/>
        </a:xfrm>
      </p:grpSpPr>
      <p:grpSp>
        <p:nvGrpSpPr>
          <p:cNvPr id="118" name="Google Shape;118;g29febe5bf67_13_13"/>
          <p:cNvGrpSpPr/>
          <p:nvPr/>
        </p:nvGrpSpPr>
        <p:grpSpPr>
          <a:xfrm>
            <a:off x="206650" y="350769"/>
            <a:ext cx="7907992" cy="6235190"/>
            <a:chOff x="-1096067" y="-1573195"/>
            <a:chExt cx="10543990" cy="5659094"/>
          </a:xfrm>
        </p:grpSpPr>
        <p:sp>
          <p:nvSpPr>
            <p:cNvPr id="119" name="Google Shape;119;g29febe5bf67_13_13"/>
            <p:cNvSpPr txBox="1"/>
            <p:nvPr/>
          </p:nvSpPr>
          <p:spPr>
            <a:xfrm>
              <a:off x="366323" y="3890299"/>
              <a:ext cx="9081600" cy="19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20" name="Google Shape;120;g29febe5bf67_13_13"/>
            <p:cNvSpPr txBox="1"/>
            <p:nvPr/>
          </p:nvSpPr>
          <p:spPr>
            <a:xfrm>
              <a:off x="-1096067" y="-1573195"/>
              <a:ext cx="9814200" cy="1712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700">
                  <a:solidFill>
                    <a:srgbClr val="0C090A"/>
                  </a:solidFill>
                </a:rPr>
                <a:t>Exploratory Data Analysis</a:t>
              </a:r>
              <a:endParaRPr/>
            </a:p>
          </p:txBody>
        </p:sp>
      </p:grpSp>
      <p:sp>
        <p:nvSpPr>
          <p:cNvPr id="121" name="Google Shape;121;g29febe5bf67_13_13"/>
          <p:cNvSpPr txBox="1"/>
          <p:nvPr/>
        </p:nvSpPr>
        <p:spPr>
          <a:xfrm>
            <a:off x="297950" y="2390913"/>
            <a:ext cx="4514700" cy="70806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Correlation (Continued)</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Time variables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Clear Correlation between variables that are related to time with regards to how it impacts traffic situation.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Indicates that the time feature may be of importance considering different models</a:t>
            </a:r>
            <a:endParaRPr sz="3200">
              <a:solidFill>
                <a:schemeClr val="dk1"/>
              </a:solidFill>
              <a:latin typeface="Calibri"/>
              <a:ea typeface="Calibri"/>
              <a:cs typeface="Calibri"/>
              <a:sym typeface="Calibri"/>
            </a:endParaRPr>
          </a:p>
        </p:txBody>
      </p:sp>
      <p:pic>
        <p:nvPicPr>
          <p:cNvPr id="122" name="Google Shape;122;g29febe5bf67_13_13"/>
          <p:cNvPicPr preferRelativeResize="0"/>
          <p:nvPr/>
        </p:nvPicPr>
        <p:blipFill>
          <a:blip r:embed="rId3">
            <a:alphaModFix/>
          </a:blip>
          <a:stretch>
            <a:fillRect/>
          </a:stretch>
        </p:blipFill>
        <p:spPr>
          <a:xfrm>
            <a:off x="4713050" y="3178200"/>
            <a:ext cx="13358999" cy="669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126" name="Shape 126"/>
        <p:cNvGrpSpPr/>
        <p:nvPr/>
      </p:nvGrpSpPr>
      <p:grpSpPr>
        <a:xfrm>
          <a:off x="0" y="0"/>
          <a:ext cx="0" cy="0"/>
          <a:chOff x="0" y="0"/>
          <a:chExt cx="0" cy="0"/>
        </a:xfrm>
      </p:grpSpPr>
      <p:sp>
        <p:nvSpPr>
          <p:cNvPr id="127" name="Google Shape;127;p5"/>
          <p:cNvSpPr/>
          <p:nvPr/>
        </p:nvSpPr>
        <p:spPr>
          <a:xfrm>
            <a:off x="5395848" y="376114"/>
            <a:ext cx="7496303" cy="6678525"/>
          </a:xfrm>
          <a:custGeom>
            <a:rect b="b" l="l" r="r" t="t"/>
            <a:pathLst>
              <a:path extrusionOk="0" h="6678525" w="7496303">
                <a:moveTo>
                  <a:pt x="0" y="0"/>
                </a:moveTo>
                <a:lnTo>
                  <a:pt x="7496304" y="0"/>
                </a:lnTo>
                <a:lnTo>
                  <a:pt x="7496304" y="6678525"/>
                </a:lnTo>
                <a:lnTo>
                  <a:pt x="0" y="6678525"/>
                </a:lnTo>
                <a:lnTo>
                  <a:pt x="0" y="0"/>
                </a:lnTo>
                <a:close/>
              </a:path>
            </a:pathLst>
          </a:custGeom>
          <a:blipFill rotWithShape="1">
            <a:blip r:embed="rId3">
              <a:alphaModFix/>
            </a:blip>
            <a:stretch>
              <a:fillRect b="0" l="0" r="0" t="0"/>
            </a:stretch>
          </a:blipFill>
          <a:ln>
            <a:noFill/>
          </a:ln>
        </p:spPr>
      </p:sp>
      <p:sp>
        <p:nvSpPr>
          <p:cNvPr id="128" name="Google Shape;128;p5"/>
          <p:cNvSpPr txBox="1"/>
          <p:nvPr/>
        </p:nvSpPr>
        <p:spPr>
          <a:xfrm>
            <a:off x="2016001" y="8070645"/>
            <a:ext cx="14256000" cy="877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5700">
                <a:solidFill>
                  <a:srgbClr val="0C090A"/>
                </a:solidFill>
              </a:rPr>
              <a:t>K Nearest Neighbors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132" name="Shape 132"/>
        <p:cNvGrpSpPr/>
        <p:nvPr/>
      </p:nvGrpSpPr>
      <p:grpSpPr>
        <a:xfrm>
          <a:off x="0" y="0"/>
          <a:ext cx="0" cy="0"/>
          <a:chOff x="0" y="0"/>
          <a:chExt cx="0" cy="0"/>
        </a:xfrm>
      </p:grpSpPr>
      <p:pic>
        <p:nvPicPr>
          <p:cNvPr id="133" name="Google Shape;133;p6"/>
          <p:cNvPicPr preferRelativeResize="0"/>
          <p:nvPr/>
        </p:nvPicPr>
        <p:blipFill>
          <a:blip r:embed="rId3">
            <a:alphaModFix/>
          </a:blip>
          <a:stretch>
            <a:fillRect/>
          </a:stretch>
        </p:blipFill>
        <p:spPr>
          <a:xfrm>
            <a:off x="154748" y="77087"/>
            <a:ext cx="9783176" cy="10132836"/>
          </a:xfrm>
          <a:prstGeom prst="rect">
            <a:avLst/>
          </a:prstGeom>
          <a:noFill/>
          <a:ln>
            <a:noFill/>
          </a:ln>
        </p:spPr>
      </p:pic>
      <p:pic>
        <p:nvPicPr>
          <p:cNvPr id="134" name="Google Shape;134;p6"/>
          <p:cNvPicPr preferRelativeResize="0"/>
          <p:nvPr/>
        </p:nvPicPr>
        <p:blipFill>
          <a:blip r:embed="rId4">
            <a:alphaModFix/>
          </a:blip>
          <a:stretch>
            <a:fillRect/>
          </a:stretch>
        </p:blipFill>
        <p:spPr>
          <a:xfrm>
            <a:off x="10214525" y="1897800"/>
            <a:ext cx="8073474" cy="5176541"/>
          </a:xfrm>
          <a:prstGeom prst="rect">
            <a:avLst/>
          </a:prstGeom>
          <a:noFill/>
          <a:ln>
            <a:noFill/>
          </a:ln>
        </p:spPr>
      </p:pic>
      <p:sp>
        <p:nvSpPr>
          <p:cNvPr id="135" name="Google Shape;135;p6"/>
          <p:cNvSpPr txBox="1"/>
          <p:nvPr/>
        </p:nvSpPr>
        <p:spPr>
          <a:xfrm>
            <a:off x="10674150" y="7848600"/>
            <a:ext cx="7392600" cy="18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000">
                <a:solidFill>
                  <a:schemeClr val="dk1"/>
                </a:solidFill>
              </a:rPr>
              <a:t>Pairplot: Explored pairwise relationships among features and the target variable ('Total').</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lang="en-US" sz="1000">
                <a:solidFill>
                  <a:schemeClr val="dk1"/>
                </a:solidFill>
              </a:rPr>
              <a:t> </a:t>
            </a:r>
            <a:r>
              <a:rPr lang="en-US" sz="2000">
                <a:solidFill>
                  <a:schemeClr val="dk1"/>
                </a:solidFill>
              </a:rPr>
              <a:t>Distribution Plot: Examined the distribution of the target variable.</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139" name="Shape 139"/>
        <p:cNvGrpSpPr/>
        <p:nvPr/>
      </p:nvGrpSpPr>
      <p:grpSpPr>
        <a:xfrm>
          <a:off x="0" y="0"/>
          <a:ext cx="0" cy="0"/>
          <a:chOff x="0" y="0"/>
          <a:chExt cx="0" cy="0"/>
        </a:xfrm>
      </p:grpSpPr>
      <p:pic>
        <p:nvPicPr>
          <p:cNvPr id="140" name="Google Shape;140;p7"/>
          <p:cNvPicPr preferRelativeResize="0"/>
          <p:nvPr/>
        </p:nvPicPr>
        <p:blipFill>
          <a:blip r:embed="rId3">
            <a:alphaModFix/>
          </a:blip>
          <a:stretch>
            <a:fillRect/>
          </a:stretch>
        </p:blipFill>
        <p:spPr>
          <a:xfrm>
            <a:off x="0" y="0"/>
            <a:ext cx="7719251" cy="4880490"/>
          </a:xfrm>
          <a:prstGeom prst="rect">
            <a:avLst/>
          </a:prstGeom>
          <a:noFill/>
          <a:ln>
            <a:noFill/>
          </a:ln>
        </p:spPr>
      </p:pic>
      <p:pic>
        <p:nvPicPr>
          <p:cNvPr id="141" name="Google Shape;141;p7"/>
          <p:cNvPicPr preferRelativeResize="0"/>
          <p:nvPr/>
        </p:nvPicPr>
        <p:blipFill>
          <a:blip r:embed="rId4">
            <a:alphaModFix/>
          </a:blip>
          <a:stretch>
            <a:fillRect/>
          </a:stretch>
        </p:blipFill>
        <p:spPr>
          <a:xfrm>
            <a:off x="10204050" y="4"/>
            <a:ext cx="7995900" cy="5108784"/>
          </a:xfrm>
          <a:prstGeom prst="rect">
            <a:avLst/>
          </a:prstGeom>
          <a:noFill/>
          <a:ln>
            <a:noFill/>
          </a:ln>
        </p:spPr>
      </p:pic>
      <p:pic>
        <p:nvPicPr>
          <p:cNvPr id="142" name="Google Shape;142;p7"/>
          <p:cNvPicPr preferRelativeResize="0"/>
          <p:nvPr/>
        </p:nvPicPr>
        <p:blipFill>
          <a:blip r:embed="rId5">
            <a:alphaModFix/>
          </a:blip>
          <a:stretch>
            <a:fillRect/>
          </a:stretch>
        </p:blipFill>
        <p:spPr>
          <a:xfrm>
            <a:off x="324025" y="5108808"/>
            <a:ext cx="7719249" cy="4931992"/>
          </a:xfrm>
          <a:prstGeom prst="rect">
            <a:avLst/>
          </a:prstGeom>
          <a:noFill/>
          <a:ln>
            <a:noFill/>
          </a:ln>
        </p:spPr>
      </p:pic>
      <p:pic>
        <p:nvPicPr>
          <p:cNvPr id="143" name="Google Shape;143;p7"/>
          <p:cNvPicPr preferRelativeResize="0"/>
          <p:nvPr/>
        </p:nvPicPr>
        <p:blipFill>
          <a:blip r:embed="rId6">
            <a:alphaModFix/>
          </a:blip>
          <a:stretch>
            <a:fillRect/>
          </a:stretch>
        </p:blipFill>
        <p:spPr>
          <a:xfrm>
            <a:off x="9924000" y="4986562"/>
            <a:ext cx="8101909" cy="5176475"/>
          </a:xfrm>
          <a:prstGeom prst="rect">
            <a:avLst/>
          </a:prstGeom>
          <a:noFill/>
          <a:ln>
            <a:noFill/>
          </a:ln>
        </p:spPr>
      </p:pic>
      <p:sp>
        <p:nvSpPr>
          <p:cNvPr id="144" name="Google Shape;144;p7"/>
          <p:cNvSpPr txBox="1"/>
          <p:nvPr/>
        </p:nvSpPr>
        <p:spPr>
          <a:xfrm>
            <a:off x="7664550" y="4244900"/>
            <a:ext cx="2958900" cy="111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900">
                <a:solidFill>
                  <a:schemeClr val="dk1"/>
                </a:solidFill>
              </a:rPr>
              <a:t>  Count Plots: Displayed the count of observations for each 'Traffic Situation'.</a:t>
            </a:r>
            <a:endParaRPr sz="1900">
              <a:solidFill>
                <a:schemeClr val="dk1"/>
              </a:solidFill>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F"/>
        </a:solidFill>
      </p:bgPr>
    </p:bg>
    <p:spTree>
      <p:nvGrpSpPr>
        <p:cNvPr id="148" name="Shape 148"/>
        <p:cNvGrpSpPr/>
        <p:nvPr/>
      </p:nvGrpSpPr>
      <p:grpSpPr>
        <a:xfrm>
          <a:off x="0" y="0"/>
          <a:ext cx="0" cy="0"/>
          <a:chOff x="0" y="0"/>
          <a:chExt cx="0" cy="0"/>
        </a:xfrm>
      </p:grpSpPr>
      <p:pic>
        <p:nvPicPr>
          <p:cNvPr id="149" name="Google Shape;149;p8"/>
          <p:cNvPicPr preferRelativeResize="0"/>
          <p:nvPr/>
        </p:nvPicPr>
        <p:blipFill>
          <a:blip r:embed="rId3">
            <a:alphaModFix/>
          </a:blip>
          <a:stretch>
            <a:fillRect/>
          </a:stretch>
        </p:blipFill>
        <p:spPr>
          <a:xfrm>
            <a:off x="209550" y="1553900"/>
            <a:ext cx="8450425" cy="7693950"/>
          </a:xfrm>
          <a:prstGeom prst="rect">
            <a:avLst/>
          </a:prstGeom>
          <a:noFill/>
          <a:ln>
            <a:noFill/>
          </a:ln>
        </p:spPr>
      </p:pic>
      <p:pic>
        <p:nvPicPr>
          <p:cNvPr id="150" name="Google Shape;150;p8"/>
          <p:cNvPicPr preferRelativeResize="0"/>
          <p:nvPr/>
        </p:nvPicPr>
        <p:blipFill>
          <a:blip r:embed="rId4">
            <a:alphaModFix/>
          </a:blip>
          <a:stretch>
            <a:fillRect/>
          </a:stretch>
        </p:blipFill>
        <p:spPr>
          <a:xfrm>
            <a:off x="9054275" y="2196350"/>
            <a:ext cx="8843025" cy="6845799"/>
          </a:xfrm>
          <a:prstGeom prst="rect">
            <a:avLst/>
          </a:prstGeom>
          <a:noFill/>
          <a:ln>
            <a:noFill/>
          </a:ln>
        </p:spPr>
      </p:pic>
      <p:sp>
        <p:nvSpPr>
          <p:cNvPr id="151" name="Google Shape;151;p8"/>
          <p:cNvSpPr txBox="1"/>
          <p:nvPr/>
        </p:nvSpPr>
        <p:spPr>
          <a:xfrm>
            <a:off x="12149850" y="683025"/>
            <a:ext cx="3891300" cy="126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000">
                <a:solidFill>
                  <a:schemeClr val="dk1"/>
                </a:solidFill>
              </a:rPr>
              <a:t>Box Plots: Investigated the relationship between each feature and the target variable.</a:t>
            </a:r>
            <a:endParaRPr sz="3200">
              <a:solidFill>
                <a:schemeClr val="dk1"/>
              </a:solidFill>
              <a:latin typeface="Calibri"/>
              <a:ea typeface="Calibri"/>
              <a:cs typeface="Calibri"/>
              <a:sym typeface="Calibri"/>
            </a:endParaRPr>
          </a:p>
        </p:txBody>
      </p:sp>
      <p:sp>
        <p:nvSpPr>
          <p:cNvPr id="152" name="Google Shape;152;p8"/>
          <p:cNvSpPr txBox="1"/>
          <p:nvPr/>
        </p:nvSpPr>
        <p:spPr>
          <a:xfrm>
            <a:off x="1842150" y="289775"/>
            <a:ext cx="5919900" cy="84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000">
                <a:solidFill>
                  <a:schemeClr val="dk1"/>
                </a:solidFill>
              </a:rPr>
              <a:t>Correlation Heatmap: Visualized correlations among numeric columns, including non-numeric ones.</a:t>
            </a:r>
            <a:endParaRPr sz="2000">
              <a:solidFill>
                <a:schemeClr val="dk1"/>
              </a:solidFill>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